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0" r:id="rId4"/>
    <p:sldMasterId id="2147483678" r:id="rId5"/>
    <p:sldMasterId id="214748370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6858000" cx="12192000"/>
  <p:notesSz cx="6858000" cy="9144000"/>
  <p:embeddedFontLst>
    <p:embeddedFont>
      <p:font typeface="Play"/>
      <p:regular r:id="rId53"/>
      <p:bold r:id="rId54"/>
    </p:embeddedFont>
    <p:embeddedFont>
      <p:font typeface="Roboto"/>
      <p:regular r:id="rId55"/>
      <p:bold r:id="rId56"/>
      <p:italic r:id="rId57"/>
      <p:boldItalic r:id="rId58"/>
    </p:embeddedFont>
    <p:embeddedFont>
      <p:font typeface="Roboto Medium"/>
      <p:regular r:id="rId59"/>
      <p:bold r:id="rId60"/>
      <p:italic r:id="rId61"/>
      <p:boldItalic r:id="rId62"/>
    </p:embeddedFont>
    <p:embeddedFont>
      <p:font typeface="Poppins"/>
      <p:regular r:id="rId63"/>
      <p:bold r:id="rId64"/>
      <p:italic r:id="rId65"/>
      <p:boldItalic r:id="rId66"/>
    </p:embeddedFont>
    <p:embeddedFont>
      <p:font typeface="Poppins Medium"/>
      <p:regular r:id="rId67"/>
      <p:bold r:id="rId68"/>
      <p:italic r:id="rId69"/>
      <p:boldItalic r:id="rId70"/>
    </p:embeddedFont>
    <p:embeddedFont>
      <p:font typeface="Quattrocento Sans"/>
      <p:regular r:id="rId71"/>
      <p:bold r:id="rId72"/>
      <p:italic r:id="rId73"/>
      <p:boldItalic r:id="rId74"/>
    </p:embeddedFont>
    <p:embeddedFont>
      <p:font typeface="Roboto Light"/>
      <p:regular r:id="rId75"/>
      <p:bold r:id="rId76"/>
      <p:italic r:id="rId77"/>
      <p:boldItalic r:id="rId78"/>
    </p:embeddedFont>
    <p:embeddedFont>
      <p:font typeface="Nunito Sans"/>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3" roundtripDataSignature="AMtx7mgY5N2E5oVz5i/ylEMeDXwH95KN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3" Type="http://customschemas.google.com/relationships/presentationmetadata" Target="meta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NunitoSans-bold.fntdata"/><Relationship Id="rId82" Type="http://schemas.openxmlformats.org/officeDocument/2006/relationships/font" Target="fonts/NunitoSans-boldItalic.fntdata"/><Relationship Id="rId81" Type="http://schemas.openxmlformats.org/officeDocument/2006/relationships/font" Target="fonts/NunitoSans-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QuattrocentoSans-italic.fntdata"/><Relationship Id="rId72" Type="http://schemas.openxmlformats.org/officeDocument/2006/relationships/font" Target="fonts/QuattrocentoSans-bold.fntdata"/><Relationship Id="rId31" Type="http://schemas.openxmlformats.org/officeDocument/2006/relationships/slide" Target="slides/slide24.xml"/><Relationship Id="rId75" Type="http://schemas.openxmlformats.org/officeDocument/2006/relationships/font" Target="fonts/RobotoLight-regular.fntdata"/><Relationship Id="rId30" Type="http://schemas.openxmlformats.org/officeDocument/2006/relationships/slide" Target="slides/slide23.xml"/><Relationship Id="rId74" Type="http://schemas.openxmlformats.org/officeDocument/2006/relationships/font" Target="fonts/QuattrocentoSans-boldItalic.fntdata"/><Relationship Id="rId33" Type="http://schemas.openxmlformats.org/officeDocument/2006/relationships/slide" Target="slides/slide26.xml"/><Relationship Id="rId77" Type="http://schemas.openxmlformats.org/officeDocument/2006/relationships/font" Target="fonts/RobotoLight-italic.fntdata"/><Relationship Id="rId32" Type="http://schemas.openxmlformats.org/officeDocument/2006/relationships/slide" Target="slides/slide25.xml"/><Relationship Id="rId76" Type="http://schemas.openxmlformats.org/officeDocument/2006/relationships/font" Target="fonts/RobotoLight-bold.fntdata"/><Relationship Id="rId35" Type="http://schemas.openxmlformats.org/officeDocument/2006/relationships/slide" Target="slides/slide28.xml"/><Relationship Id="rId79" Type="http://schemas.openxmlformats.org/officeDocument/2006/relationships/font" Target="fonts/NunitoSans-regular.fntdata"/><Relationship Id="rId34" Type="http://schemas.openxmlformats.org/officeDocument/2006/relationships/slide" Target="slides/slide27.xml"/><Relationship Id="rId78" Type="http://schemas.openxmlformats.org/officeDocument/2006/relationships/font" Target="fonts/RobotoLight-boldItalic.fntdata"/><Relationship Id="rId71" Type="http://schemas.openxmlformats.org/officeDocument/2006/relationships/font" Target="fonts/QuattrocentoSans-regular.fntdata"/><Relationship Id="rId70" Type="http://schemas.openxmlformats.org/officeDocument/2006/relationships/font" Target="fonts/PoppinsMedium-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Medium-boldItalic.fntdata"/><Relationship Id="rId61" Type="http://schemas.openxmlformats.org/officeDocument/2006/relationships/font" Target="fonts/RobotoMedium-italic.fntdata"/><Relationship Id="rId20" Type="http://schemas.openxmlformats.org/officeDocument/2006/relationships/slide" Target="slides/slide13.xml"/><Relationship Id="rId64" Type="http://schemas.openxmlformats.org/officeDocument/2006/relationships/font" Target="fonts/Poppins-bold.fntdata"/><Relationship Id="rId63" Type="http://schemas.openxmlformats.org/officeDocument/2006/relationships/font" Target="fonts/Poppins-regular.fntdata"/><Relationship Id="rId22" Type="http://schemas.openxmlformats.org/officeDocument/2006/relationships/slide" Target="slides/slide15.xml"/><Relationship Id="rId66" Type="http://schemas.openxmlformats.org/officeDocument/2006/relationships/font" Target="fonts/Poppins-boldItalic.fntdata"/><Relationship Id="rId21" Type="http://schemas.openxmlformats.org/officeDocument/2006/relationships/slide" Target="slides/slide14.xml"/><Relationship Id="rId65" Type="http://schemas.openxmlformats.org/officeDocument/2006/relationships/font" Target="fonts/Poppins-italic.fntdata"/><Relationship Id="rId24" Type="http://schemas.openxmlformats.org/officeDocument/2006/relationships/slide" Target="slides/slide17.xml"/><Relationship Id="rId68" Type="http://schemas.openxmlformats.org/officeDocument/2006/relationships/font" Target="fonts/PoppinsMedium-bold.fntdata"/><Relationship Id="rId23" Type="http://schemas.openxmlformats.org/officeDocument/2006/relationships/slide" Target="slides/slide16.xml"/><Relationship Id="rId67" Type="http://schemas.openxmlformats.org/officeDocument/2006/relationships/font" Target="fonts/PoppinsMedium-regular.fntdata"/><Relationship Id="rId60" Type="http://schemas.openxmlformats.org/officeDocument/2006/relationships/font" Target="fonts/RobotoMedium-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PoppinsMedium-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Play-regular.fntdata"/><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Roboto-regular.fntdata"/><Relationship Id="rId10" Type="http://schemas.openxmlformats.org/officeDocument/2006/relationships/slide" Target="slides/slide3.xml"/><Relationship Id="rId54" Type="http://schemas.openxmlformats.org/officeDocument/2006/relationships/font" Target="fonts/Play-bold.fntdata"/><Relationship Id="rId13" Type="http://schemas.openxmlformats.org/officeDocument/2006/relationships/slide" Target="slides/slide6.xml"/><Relationship Id="rId57" Type="http://schemas.openxmlformats.org/officeDocument/2006/relationships/font" Target="fonts/Roboto-italic.fntdata"/><Relationship Id="rId12" Type="http://schemas.openxmlformats.org/officeDocument/2006/relationships/slide" Target="slides/slide5.xml"/><Relationship Id="rId56" Type="http://schemas.openxmlformats.org/officeDocument/2006/relationships/font" Target="fonts/Roboto-bold.fntdata"/><Relationship Id="rId15" Type="http://schemas.openxmlformats.org/officeDocument/2006/relationships/slide" Target="slides/slide8.xml"/><Relationship Id="rId59" Type="http://schemas.openxmlformats.org/officeDocument/2006/relationships/font" Target="fonts/RobotoMedium-regular.fntdata"/><Relationship Id="rId14" Type="http://schemas.openxmlformats.org/officeDocument/2006/relationships/slide" Target="slides/slide7.xml"/><Relationship Id="rId58" Type="http://schemas.openxmlformats.org/officeDocument/2006/relationships/font" Target="fonts/Robo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ro.com/app/board/uXjVIs0M3Yk=/"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41b83b4efe_1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341b83b4efe_1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341b83b4efe_1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5e5f3330f2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35e5f3330f2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g35e5f3330f2_1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5e5f3330f2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35e5f3330f2_1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g35e5f3330f2_1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5e5f3330f2_1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35e5f3330f2_1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g35e5f3330f2_1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5e5f3330f2_1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35e5f3330f2_1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35e5f3330f2_1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5e5f3330f2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35e5f3330f2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g35e5f3330f2_1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41b83b4efe_1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341b83b4efe_1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g341b83b4efe_1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5d82c6febb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35d82c6febb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35d82c6febb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5fb06920c7_4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5fb06920c7_4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35fb06920c7_4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5fb06920c7_4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5fb06920c7_4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35fb06920c7_4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41b83b4efe_1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341b83b4efe_1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g341b83b4efe_1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41b83b4efe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341b83b4efe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g341b83b4efe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5ff48e154f_1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35ff48e154f_1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35ff48e154f_1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5ff48e154f_1_5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35ff48e154f_1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5ff48e154f_1_5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35ff48e154f_1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5ff48e154f_1_5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35ff48e154f_1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5ff48e154f_1_5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35ff48e154f_1_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5ff48e154f_1_6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35ff48e154f_1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41b83b4efe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41b83b4efe_1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g341b83b4efe_1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41df7ed35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341df7ed35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g341df7ed35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41b83b4efe_1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341b83b4efe_1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341b83b4efe_1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5fb06920c7_9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5fb06920c7_9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g35fb06920c7_9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41b83b4efe_1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341b83b4efe_1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g341b83b4efe_1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5f09e3ecd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35f09e3ecd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g35f09e3ecd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5f09e3ecd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35f09e3ecd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g35f09e3ecd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5ff48e154f_1_0: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35ff48e154f_1_0: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5ff48e154f_1_5: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35ff48e154f_1_5: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5ff48e154f_1_16: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g35ff48e154f_1_16: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5ff48e154f_1_23: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35ff48e154f_1_23:notes"/>
          <p:cNvSpPr txBox="1"/>
          <p:nvPr>
            <p:ph idx="1" type="body"/>
          </p:nvPr>
        </p:nvSpPr>
        <p:spPr>
          <a:xfrm>
            <a:off x="685800" y="4400550"/>
            <a:ext cx="5486400" cy="3600300"/>
          </a:xfrm>
          <a:prstGeom prst="rect">
            <a:avLst/>
          </a:prstGeom>
          <a:noFill/>
          <a:ln>
            <a:noFill/>
          </a:ln>
        </p:spPr>
        <p:txBody>
          <a:bodyPr anchorCtr="0" anchor="t" bIns="45650" lIns="91275" spcFirstLastPara="1" rIns="91275" wrap="square" tIns="45650">
            <a:noAutofit/>
          </a:bodyPr>
          <a:lstStyle/>
          <a:p>
            <a:pPr indent="-88900" lvl="0" marL="165100" rtl="0" algn="l">
              <a:spcBef>
                <a:spcPts val="0"/>
              </a:spcBef>
              <a:spcAft>
                <a:spcPts val="0"/>
              </a:spcAft>
              <a:buClr>
                <a:schemeClr val="dk1"/>
              </a:buClr>
              <a:buSzPts val="1200"/>
              <a:buFont typeface="Arial"/>
              <a:buNone/>
            </a:pPr>
            <a:r>
              <a:t/>
            </a:r>
            <a:endParaRPr/>
          </a:p>
        </p:txBody>
      </p:sp>
      <p:sp>
        <p:nvSpPr>
          <p:cNvPr id="699" name="Google Shape;699;g35ff48e154f_1_23:notes"/>
          <p:cNvSpPr txBox="1"/>
          <p:nvPr>
            <p:ph idx="12" type="sldNum"/>
          </p:nvPr>
        </p:nvSpPr>
        <p:spPr>
          <a:xfrm>
            <a:off x="3884614" y="8685214"/>
            <a:ext cx="2971800" cy="458700"/>
          </a:xfrm>
          <a:prstGeom prst="rect">
            <a:avLst/>
          </a:prstGeom>
          <a:noFill/>
          <a:ln>
            <a:noFill/>
          </a:ln>
        </p:spPr>
        <p:txBody>
          <a:bodyPr anchorCtr="0" anchor="b" bIns="45650" lIns="91275" spcFirstLastPara="1" rIns="91275" wrap="square" tIns="456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5ff48e154f_1_45: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g35ff48e154f_1_45: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5ff48e154f_1_52: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g35ff48e154f_1_52: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41b83b4efe_1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341b83b4efe_1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341b83b4efe_1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5ff48e154f_1_61: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35ff48e154f_1_61: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5ff48e154f_1_68: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g35ff48e154f_1_68: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5ff48e154f_1_75:notes"/>
          <p:cNvSpPr txBox="1"/>
          <p:nvPr>
            <p:ph idx="1" type="body"/>
          </p:nvPr>
        </p:nvSpPr>
        <p:spPr>
          <a:xfrm>
            <a:off x="685800" y="4400550"/>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g35ff48e154f_1_75:notes"/>
          <p:cNvSpPr/>
          <p:nvPr>
            <p:ph idx="2" type="sldImg"/>
          </p:nvPr>
        </p:nvSpPr>
        <p:spPr>
          <a:xfrm>
            <a:off x="702232" y="1143000"/>
            <a:ext cx="5453400" cy="3085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41bd9fb2f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341bd9fb2f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https://miro.com/app/board/uXjVIs0M3Yk=/</a:t>
            </a:r>
            <a:endParaRPr/>
          </a:p>
          <a:p>
            <a:pPr indent="0" lvl="0" marL="0" rtl="0" algn="l">
              <a:lnSpc>
                <a:spcPct val="100000"/>
              </a:lnSpc>
              <a:spcBef>
                <a:spcPts val="0"/>
              </a:spcBef>
              <a:spcAft>
                <a:spcPts val="0"/>
              </a:spcAft>
              <a:buSzPts val="1400"/>
              <a:buNone/>
            </a:pPr>
            <a:r>
              <a:t/>
            </a:r>
            <a:endParaRPr/>
          </a:p>
        </p:txBody>
      </p:sp>
      <p:sp>
        <p:nvSpPr>
          <p:cNvPr id="765" name="Google Shape;765;g341bd9fb2f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5eb32afd9a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5eb32afd9a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35eb32afd9a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5eb32afd9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5eb32afd9a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35eb32afd9a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41b83b4efe_1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341b83b4efe_1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341b83b4efe_1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41b83b4efe_1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341b83b4efe_1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341b83b4efe_1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41b83b4efe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341b83b4efe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g341b83b4efe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3.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3.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3.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1"/>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 name="Google Shape;17;p41"/>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18" name="Google Shape;18;p41"/>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19" name="Google Shape;19;p41"/>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594A5"/>
              </a:buClr>
              <a:buSzPts val="4200"/>
              <a:buFont typeface="Arial"/>
              <a:buNone/>
              <a:defRPr sz="4200">
                <a:solidFill>
                  <a:srgbClr val="7594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1"/>
          <p:cNvSpPr txBox="1"/>
          <p:nvPr>
            <p:ph idx="1" type="subTitle"/>
          </p:nvPr>
        </p:nvSpPr>
        <p:spPr>
          <a:xfrm>
            <a:off x="2209800" y="3727448"/>
            <a:ext cx="9144000" cy="925832"/>
          </a:xfrm>
          <a:prstGeom prst="rect">
            <a:avLst/>
          </a:prstGeom>
          <a:noFill/>
          <a:ln>
            <a:noFill/>
          </a:ln>
        </p:spPr>
        <p:txBody>
          <a:bodyPr anchorCtr="0" anchor="t" bIns="0" lIns="91425" spcFirstLastPara="1" rIns="91425" wrap="square" tIns="0">
            <a:noAutofit/>
          </a:bodyPr>
          <a:lstStyle>
            <a:lvl1pPr lvl="0" algn="r">
              <a:lnSpc>
                <a:spcPct val="100000"/>
              </a:lnSpc>
              <a:spcBef>
                <a:spcPts val="0"/>
              </a:spcBef>
              <a:spcAft>
                <a:spcPts val="0"/>
              </a:spcAft>
              <a:buSzPts val="2400"/>
              <a:buFont typeface="Arial"/>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41"/>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41"/>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23" name="Google Shape;23;p41"/>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24" name="Google Shape;24;p41"/>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25" name="Google Shape;25;p41"/>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26" name="Google Shape;26;p41"/>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g341b83b4efe_0_3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7" name="Google Shape;97;g341b83b4efe_0_3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8" name="Google Shape;98;g341b83b4efe_0_3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Blue">
  <p:cSld name="Chart Blue">
    <p:spTree>
      <p:nvGrpSpPr>
        <p:cNvPr id="99" name="Shape 99"/>
        <p:cNvGrpSpPr/>
        <p:nvPr/>
      </p:nvGrpSpPr>
      <p:grpSpPr>
        <a:xfrm>
          <a:off x="0" y="0"/>
          <a:ext cx="0" cy="0"/>
          <a:chOff x="0" y="0"/>
          <a:chExt cx="0" cy="0"/>
        </a:xfrm>
      </p:grpSpPr>
      <p:sp>
        <p:nvSpPr>
          <p:cNvPr id="100" name="Google Shape;100;g341b83b4efe_0_3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g341b83b4efe_0_310"/>
          <p:cNvSpPr/>
          <p:nvPr>
            <p:ph idx="2" type="chart"/>
          </p:nvPr>
        </p:nvSpPr>
        <p:spPr>
          <a:xfrm>
            <a:off x="469900" y="469900"/>
            <a:ext cx="11295000" cy="5886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02" name="Shape 102"/>
        <p:cNvGrpSpPr/>
        <p:nvPr/>
      </p:nvGrpSpPr>
      <p:grpSpPr>
        <a:xfrm>
          <a:off x="0" y="0"/>
          <a:ext cx="0" cy="0"/>
          <a:chOff x="0" y="0"/>
          <a:chExt cx="0" cy="0"/>
        </a:xfrm>
      </p:grpSpPr>
      <p:sp>
        <p:nvSpPr>
          <p:cNvPr id="103" name="Google Shape;103;p44"/>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 name="Google Shape;104;p44"/>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105" name="Google Shape;105;p44"/>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106" name="Google Shape;106;p44"/>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7" name="Google Shape;107;p44"/>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8" name="Google Shape;108;p44"/>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109" name="Google Shape;109;p44"/>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110" name="Google Shape;110;p44"/>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111" name="Google Shape;111;p44"/>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112" name="Google Shape;112;p44"/>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113" name="Shape 113"/>
        <p:cNvGrpSpPr/>
        <p:nvPr/>
      </p:nvGrpSpPr>
      <p:grpSpPr>
        <a:xfrm>
          <a:off x="0" y="0"/>
          <a:ext cx="0" cy="0"/>
          <a:chOff x="0" y="0"/>
          <a:chExt cx="0" cy="0"/>
        </a:xfrm>
      </p:grpSpPr>
      <p:sp>
        <p:nvSpPr>
          <p:cNvPr id="114" name="Google Shape;114;p45"/>
          <p:cNvSpPr txBox="1"/>
          <p:nvPr>
            <p:ph type="title"/>
          </p:nvPr>
        </p:nvSpPr>
        <p:spPr>
          <a:xfrm>
            <a:off x="975360" y="365129"/>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3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45"/>
          <p:cNvSpPr txBox="1"/>
          <p:nvPr>
            <p:ph idx="1" type="body"/>
          </p:nvPr>
        </p:nvSpPr>
        <p:spPr>
          <a:xfrm>
            <a:off x="975361" y="1280160"/>
            <a:ext cx="10509503" cy="481584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45"/>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17" name="Shape 117"/>
        <p:cNvGrpSpPr/>
        <p:nvPr/>
      </p:nvGrpSpPr>
      <p:grpSpPr>
        <a:xfrm>
          <a:off x="0" y="0"/>
          <a:ext cx="0" cy="0"/>
          <a:chOff x="0" y="0"/>
          <a:chExt cx="0" cy="0"/>
        </a:xfrm>
      </p:grpSpPr>
      <p:sp>
        <p:nvSpPr>
          <p:cNvPr id="118" name="Google Shape;118;p46"/>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46"/>
          <p:cNvSpPr txBox="1"/>
          <p:nvPr>
            <p:ph idx="1" type="body"/>
          </p:nvPr>
        </p:nvSpPr>
        <p:spPr>
          <a:xfrm>
            <a:off x="975360" y="365128"/>
            <a:ext cx="10515600" cy="6066153"/>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ullets">
  <p:cSld name="Content with bullets">
    <p:spTree>
      <p:nvGrpSpPr>
        <p:cNvPr id="120" name="Shape 120"/>
        <p:cNvGrpSpPr/>
        <p:nvPr/>
      </p:nvGrpSpPr>
      <p:grpSpPr>
        <a:xfrm>
          <a:off x="0" y="0"/>
          <a:ext cx="0" cy="0"/>
          <a:chOff x="0" y="0"/>
          <a:chExt cx="0" cy="0"/>
        </a:xfrm>
      </p:grpSpPr>
      <p:sp>
        <p:nvSpPr>
          <p:cNvPr id="121" name="Google Shape;121;p47"/>
          <p:cNvSpPr txBox="1"/>
          <p:nvPr>
            <p:ph idx="1" type="body"/>
          </p:nvPr>
        </p:nvSpPr>
        <p:spPr>
          <a:xfrm>
            <a:off x="975360" y="365128"/>
            <a:ext cx="10515600" cy="5321297"/>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47"/>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howMasterSp="0">
  <p:cSld name="Title Slide ">
    <p:spTree>
      <p:nvGrpSpPr>
        <p:cNvPr id="123" name="Shape 123"/>
        <p:cNvGrpSpPr/>
        <p:nvPr/>
      </p:nvGrpSpPr>
      <p:grpSpPr>
        <a:xfrm>
          <a:off x="0" y="0"/>
          <a:ext cx="0" cy="0"/>
          <a:chOff x="0" y="0"/>
          <a:chExt cx="0" cy="0"/>
        </a:xfrm>
      </p:grpSpPr>
      <p:sp>
        <p:nvSpPr>
          <p:cNvPr id="124" name="Google Shape;124;g35ff48e154f_1_233"/>
          <p:cNvSpPr txBox="1"/>
          <p:nvPr>
            <p:ph idx="1" type="subTitle"/>
          </p:nvPr>
        </p:nvSpPr>
        <p:spPr>
          <a:xfrm>
            <a:off x="1062367" y="2048450"/>
            <a:ext cx="9144000" cy="1076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5" name="Google Shape;125;g35ff48e154f_1_233"/>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6" name="Google Shape;126;g35ff48e154f_1_233"/>
          <p:cNvSpPr txBox="1"/>
          <p:nvPr>
            <p:ph type="title"/>
          </p:nvPr>
        </p:nvSpPr>
        <p:spPr>
          <a:xfrm>
            <a:off x="1003916" y="675860"/>
            <a:ext cx="10515600" cy="1325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369"/>
              </a:buClr>
              <a:buSzPts val="3200"/>
              <a:buFont typeface="Play"/>
              <a:buNone/>
              <a:defRPr>
                <a:solidFill>
                  <a:srgbClr val="006369"/>
                </a:solidFill>
                <a:latin typeface="Play"/>
                <a:ea typeface="Play"/>
                <a:cs typeface="Play"/>
                <a:sym typeface="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7" name="Google Shape;127;g35ff48e154f_1_233"/>
          <p:cNvCxnSpPr/>
          <p:nvPr/>
        </p:nvCxnSpPr>
        <p:spPr>
          <a:xfrm>
            <a:off x="9682140" y="5987598"/>
            <a:ext cx="0" cy="525300"/>
          </a:xfrm>
          <a:prstGeom prst="straightConnector1">
            <a:avLst/>
          </a:prstGeom>
          <a:noFill/>
          <a:ln cap="flat" cmpd="sng" w="9525">
            <a:solidFill>
              <a:srgbClr val="D0D0D2"/>
            </a:solidFill>
            <a:prstDash val="solid"/>
            <a:miter lim="800000"/>
            <a:headEnd len="sm" w="sm" type="none"/>
            <a:tailEnd len="sm" w="sm" type="none"/>
          </a:ln>
        </p:spPr>
      </p:cxnSp>
      <p:pic>
        <p:nvPicPr>
          <p:cNvPr id="128" name="Google Shape;128;g35ff48e154f_1_233"/>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129" name="Google Shape;129;g35ff48e154f_1_233"/>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Left - Compact">
  <p:cSld name="Text and Photo Left - Compact">
    <p:spTree>
      <p:nvGrpSpPr>
        <p:cNvPr id="130" name="Shape 130"/>
        <p:cNvGrpSpPr/>
        <p:nvPr/>
      </p:nvGrpSpPr>
      <p:grpSpPr>
        <a:xfrm>
          <a:off x="0" y="0"/>
          <a:ext cx="0" cy="0"/>
          <a:chOff x="0" y="0"/>
          <a:chExt cx="0" cy="0"/>
        </a:xfrm>
      </p:grpSpPr>
      <p:sp>
        <p:nvSpPr>
          <p:cNvPr id="131" name="Google Shape;131;g35ff48e154f_1_240"/>
          <p:cNvSpPr/>
          <p:nvPr>
            <p:ph idx="2" type="pic"/>
          </p:nvPr>
        </p:nvSpPr>
        <p:spPr>
          <a:xfrm>
            <a:off x="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132" name="Google Shape;132;g35ff48e154f_1_240"/>
          <p:cNvSpPr txBox="1"/>
          <p:nvPr>
            <p:ph idx="1" type="body"/>
          </p:nvPr>
        </p:nvSpPr>
        <p:spPr>
          <a:xfrm>
            <a:off x="6400800"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g35ff48e154f_1_240"/>
          <p:cNvSpPr txBox="1"/>
          <p:nvPr>
            <p:ph type="title"/>
          </p:nvPr>
        </p:nvSpPr>
        <p:spPr>
          <a:xfrm>
            <a:off x="640080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g35ff48e154f_1_240"/>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g35ff48e154f_1_240"/>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g35ff48e154f_1_240"/>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Extra Compact">
  <p:cSld name="Text and Photo Right - Extra Compact">
    <p:spTree>
      <p:nvGrpSpPr>
        <p:cNvPr id="137" name="Shape 137"/>
        <p:cNvGrpSpPr/>
        <p:nvPr/>
      </p:nvGrpSpPr>
      <p:grpSpPr>
        <a:xfrm>
          <a:off x="0" y="0"/>
          <a:ext cx="0" cy="0"/>
          <a:chOff x="0" y="0"/>
          <a:chExt cx="0" cy="0"/>
        </a:xfrm>
      </p:grpSpPr>
      <p:sp>
        <p:nvSpPr>
          <p:cNvPr id="138" name="Google Shape;138;g35ff48e154f_1_247"/>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139" name="Google Shape;139;g35ff48e154f_1_247"/>
          <p:cNvSpPr txBox="1"/>
          <p:nvPr>
            <p:ph idx="1" type="body"/>
          </p:nvPr>
        </p:nvSpPr>
        <p:spPr>
          <a:xfrm>
            <a:off x="274319" y="914400"/>
            <a:ext cx="5486400" cy="5303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g35ff48e154f_1_247"/>
          <p:cNvSpPr txBox="1"/>
          <p:nvPr>
            <p:ph type="title"/>
          </p:nvPr>
        </p:nvSpPr>
        <p:spPr>
          <a:xfrm>
            <a:off x="274320" y="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g35ff48e154f_1_247"/>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35ff48e154f_1_247"/>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g35ff48e154f_1_247"/>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Compact">
  <p:cSld name="Text and Photo Right - Compact">
    <p:spTree>
      <p:nvGrpSpPr>
        <p:cNvPr id="144" name="Shape 144"/>
        <p:cNvGrpSpPr/>
        <p:nvPr/>
      </p:nvGrpSpPr>
      <p:grpSpPr>
        <a:xfrm>
          <a:off x="0" y="0"/>
          <a:ext cx="0" cy="0"/>
          <a:chOff x="0" y="0"/>
          <a:chExt cx="0" cy="0"/>
        </a:xfrm>
      </p:grpSpPr>
      <p:sp>
        <p:nvSpPr>
          <p:cNvPr id="145" name="Google Shape;145;g35ff48e154f_1_254"/>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146" name="Google Shape;146;g35ff48e154f_1_254"/>
          <p:cNvSpPr txBox="1"/>
          <p:nvPr>
            <p:ph idx="1" type="body"/>
          </p:nvPr>
        </p:nvSpPr>
        <p:spPr>
          <a:xfrm>
            <a:off x="274319"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g35ff48e154f_1_254"/>
          <p:cNvSpPr txBox="1"/>
          <p:nvPr>
            <p:ph type="title"/>
          </p:nvPr>
        </p:nvSpPr>
        <p:spPr>
          <a:xfrm>
            <a:off x="27432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g35ff48e154f_1_254"/>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g35ff48e154f_1_254"/>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g35ff48e154f_1_254"/>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7" name="Shape 27"/>
        <p:cNvGrpSpPr/>
        <p:nvPr/>
      </p:nvGrpSpPr>
      <p:grpSpPr>
        <a:xfrm>
          <a:off x="0" y="0"/>
          <a:ext cx="0" cy="0"/>
          <a:chOff x="0" y="0"/>
          <a:chExt cx="0" cy="0"/>
        </a:xfrm>
      </p:grpSpPr>
      <p:sp>
        <p:nvSpPr>
          <p:cNvPr id="28" name="Google Shape;28;p43"/>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 name="Google Shape;29;p43"/>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30" name="Google Shape;30;p43"/>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31" name="Google Shape;31;p43"/>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43"/>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clipart&#10;&#10;Description automatically generated" id="33" name="Google Shape;33;p43"/>
          <p:cNvPicPr preferRelativeResize="0"/>
          <p:nvPr/>
        </p:nvPicPr>
        <p:blipFill rotWithShape="1">
          <a:blip r:embed="rId3">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Default">
  <p:cSld name="Text and Photo Right - Default">
    <p:spTree>
      <p:nvGrpSpPr>
        <p:cNvPr id="151" name="Shape 151"/>
        <p:cNvGrpSpPr/>
        <p:nvPr/>
      </p:nvGrpSpPr>
      <p:grpSpPr>
        <a:xfrm>
          <a:off x="0" y="0"/>
          <a:ext cx="0" cy="0"/>
          <a:chOff x="0" y="0"/>
          <a:chExt cx="0" cy="0"/>
        </a:xfrm>
      </p:grpSpPr>
      <p:sp>
        <p:nvSpPr>
          <p:cNvPr id="152" name="Google Shape;152;g35ff48e154f_1_261"/>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153" name="Google Shape;153;g35ff48e154f_1_261"/>
          <p:cNvSpPr txBox="1"/>
          <p:nvPr>
            <p:ph idx="1" type="body"/>
          </p:nvPr>
        </p:nvSpPr>
        <p:spPr>
          <a:xfrm>
            <a:off x="822960" y="1828800"/>
            <a:ext cx="4572000" cy="43890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g35ff48e154f_1_261"/>
          <p:cNvSpPr txBox="1"/>
          <p:nvPr>
            <p:ph type="title"/>
          </p:nvPr>
        </p:nvSpPr>
        <p:spPr>
          <a:xfrm>
            <a:off x="822960" y="365760"/>
            <a:ext cx="4572000" cy="1326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g35ff48e154f_1_261"/>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g35ff48e154f_1_261"/>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g35ff48e154f_1_261"/>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showMasterSp="0">
  <p:cSld name="Divider Slide 2">
    <p:bg>
      <p:bgPr>
        <a:solidFill>
          <a:srgbClr val="D8D8D8"/>
        </a:solidFill>
      </p:bgPr>
    </p:bg>
    <p:spTree>
      <p:nvGrpSpPr>
        <p:cNvPr id="158" name="Shape 158"/>
        <p:cNvGrpSpPr/>
        <p:nvPr/>
      </p:nvGrpSpPr>
      <p:grpSpPr>
        <a:xfrm>
          <a:off x="0" y="0"/>
          <a:ext cx="0" cy="0"/>
          <a:chOff x="0" y="0"/>
          <a:chExt cx="0" cy="0"/>
        </a:xfrm>
      </p:grpSpPr>
      <p:sp>
        <p:nvSpPr>
          <p:cNvPr id="159" name="Google Shape;159;g35ff48e154f_1_268"/>
          <p:cNvSpPr txBox="1"/>
          <p:nvPr>
            <p:ph type="title"/>
          </p:nvPr>
        </p:nvSpPr>
        <p:spPr>
          <a:xfrm>
            <a:off x="503903" y="1141875"/>
            <a:ext cx="7027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Quattrocento Sans"/>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g35ff48e154f_1_268"/>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1" name="Google Shape;161;g35ff48e154f_1_268"/>
          <p:cNvSpPr/>
          <p:nvPr/>
        </p:nvSpPr>
        <p:spPr>
          <a:xfrm>
            <a:off x="9674939" y="-9832"/>
            <a:ext cx="2517000"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62" name="Google Shape;162;g35ff48e154f_1_268"/>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163" name="Google Shape;163;g35ff48e154f_1_268"/>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g35ff48e154f_1_618"/>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3" name="Google Shape;173;g35ff48e154f_1_618"/>
          <p:cNvSpPr/>
          <p:nvPr/>
        </p:nvSpPr>
        <p:spPr>
          <a:xfrm>
            <a:off x="0" y="6654800"/>
            <a:ext cx="12192000" cy="203100"/>
          </a:xfrm>
          <a:prstGeom prst="rect">
            <a:avLst/>
          </a:prstGeom>
          <a:solidFill>
            <a:srgbClr val="A4BF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174" name="Google Shape;174;g35ff48e154f_1_618"/>
          <p:cNvPicPr preferRelativeResize="0"/>
          <p:nvPr/>
        </p:nvPicPr>
        <p:blipFill rotWithShape="1">
          <a:blip r:embed="rId2">
            <a:alphaModFix amt="5000"/>
          </a:blip>
          <a:srcRect b="0" l="0" r="0" t="0"/>
          <a:stretch/>
        </p:blipFill>
        <p:spPr>
          <a:xfrm>
            <a:off x="-283390" y="1"/>
            <a:ext cx="4765676" cy="6840857"/>
          </a:xfrm>
          <a:prstGeom prst="rect">
            <a:avLst/>
          </a:prstGeom>
          <a:noFill/>
          <a:ln>
            <a:noFill/>
          </a:ln>
        </p:spPr>
      </p:pic>
      <p:sp>
        <p:nvSpPr>
          <p:cNvPr id="175" name="Google Shape;175;g35ff48e154f_1_618"/>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4200"/>
              <a:buFont typeface="Arial"/>
              <a:buNone/>
              <a:defRPr sz="4200">
                <a:solidFill>
                  <a:srgbClr val="C5DE9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g35ff48e154f_1_618"/>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Autofit/>
          </a:bodyPr>
          <a:lstStyle>
            <a:lvl1pPr lvl="0" algn="r">
              <a:lnSpc>
                <a:spcPct val="100000"/>
              </a:lnSpc>
              <a:spcBef>
                <a:spcPts val="0"/>
              </a:spcBef>
              <a:spcAft>
                <a:spcPts val="0"/>
              </a:spcAft>
              <a:buSzPts val="2400"/>
              <a:buFont typeface="Arial"/>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7" name="Google Shape;177;g35ff48e154f_1_618"/>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78" name="Google Shape;178;g35ff48e154f_1_618"/>
          <p:cNvPicPr preferRelativeResize="0"/>
          <p:nvPr/>
        </p:nvPicPr>
        <p:blipFill rotWithShape="1">
          <a:blip r:embed="rId3">
            <a:alphaModFix/>
          </a:blip>
          <a:srcRect b="0" l="0" r="0" t="0"/>
          <a:stretch/>
        </p:blipFill>
        <p:spPr>
          <a:xfrm>
            <a:off x="10438554" y="5589993"/>
            <a:ext cx="875030" cy="875030"/>
          </a:xfrm>
          <a:prstGeom prst="rect">
            <a:avLst/>
          </a:prstGeom>
          <a:noFill/>
          <a:ln>
            <a:noFill/>
          </a:ln>
        </p:spPr>
      </p:pic>
      <p:pic>
        <p:nvPicPr>
          <p:cNvPr descr="A picture containing text, clipart&#10;&#10;Description automatically generated" id="179" name="Google Shape;179;g35ff48e154f_1_618"/>
          <p:cNvPicPr preferRelativeResize="0"/>
          <p:nvPr/>
        </p:nvPicPr>
        <p:blipFill rotWithShape="1">
          <a:blip r:embed="rId4">
            <a:alphaModFix/>
          </a:blip>
          <a:srcRect b="0" l="0" r="0" t="0"/>
          <a:stretch/>
        </p:blipFill>
        <p:spPr>
          <a:xfrm>
            <a:off x="540433" y="462303"/>
            <a:ext cx="3628143" cy="73152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180" name="Shape 180"/>
        <p:cNvGrpSpPr/>
        <p:nvPr/>
      </p:nvGrpSpPr>
      <p:grpSpPr>
        <a:xfrm>
          <a:off x="0" y="0"/>
          <a:ext cx="0" cy="0"/>
          <a:chOff x="0" y="0"/>
          <a:chExt cx="0" cy="0"/>
        </a:xfrm>
      </p:grpSpPr>
      <p:sp>
        <p:nvSpPr>
          <p:cNvPr id="181" name="Google Shape;181;g35ff48e154f_1_627"/>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008D70"/>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g35ff48e154f_1_627"/>
          <p:cNvSpPr txBox="1"/>
          <p:nvPr>
            <p:ph idx="1" type="body"/>
          </p:nvPr>
        </p:nvSpPr>
        <p:spPr>
          <a:xfrm>
            <a:off x="975361" y="1280160"/>
            <a:ext cx="10509600" cy="4815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3" name="Google Shape;183;g35ff48e154f_1_627"/>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4" name="Shape 184"/>
        <p:cNvGrpSpPr/>
        <p:nvPr/>
      </p:nvGrpSpPr>
      <p:grpSpPr>
        <a:xfrm>
          <a:off x="0" y="0"/>
          <a:ext cx="0" cy="0"/>
          <a:chOff x="0" y="0"/>
          <a:chExt cx="0" cy="0"/>
        </a:xfrm>
      </p:grpSpPr>
      <p:sp>
        <p:nvSpPr>
          <p:cNvPr id="185" name="Google Shape;185;g35ff48e154f_1_631"/>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6" name="Google Shape;186;g35ff48e154f_1_631"/>
          <p:cNvSpPr/>
          <p:nvPr/>
        </p:nvSpPr>
        <p:spPr>
          <a:xfrm>
            <a:off x="0" y="6654800"/>
            <a:ext cx="12192000" cy="203100"/>
          </a:xfrm>
          <a:prstGeom prst="rect">
            <a:avLst/>
          </a:prstGeom>
          <a:solidFill>
            <a:srgbClr val="A4BF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7" name="Google Shape;187;g35ff48e154f_1_631"/>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Icon&#10;&#10;Description automatically generated" id="188" name="Google Shape;188;g35ff48e154f_1_631"/>
          <p:cNvPicPr preferRelativeResize="0"/>
          <p:nvPr/>
        </p:nvPicPr>
        <p:blipFill rotWithShape="1">
          <a:blip r:embed="rId2">
            <a:alphaModFix amt="5000"/>
          </a:blip>
          <a:srcRect b="0" l="0" r="0" t="0"/>
          <a:stretch/>
        </p:blipFill>
        <p:spPr>
          <a:xfrm>
            <a:off x="-283390" y="1"/>
            <a:ext cx="4765676" cy="6840857"/>
          </a:xfrm>
          <a:prstGeom prst="rect">
            <a:avLst/>
          </a:prstGeom>
          <a:noFill/>
          <a:ln>
            <a:noFill/>
          </a:ln>
        </p:spPr>
      </p:pic>
      <p:pic>
        <p:nvPicPr>
          <p:cNvPr id="189" name="Google Shape;189;g35ff48e154f_1_631"/>
          <p:cNvPicPr preferRelativeResize="0"/>
          <p:nvPr/>
        </p:nvPicPr>
        <p:blipFill rotWithShape="1">
          <a:blip r:embed="rId3">
            <a:alphaModFix/>
          </a:blip>
          <a:srcRect b="0" l="0" r="0" t="0"/>
          <a:stretch/>
        </p:blipFill>
        <p:spPr>
          <a:xfrm>
            <a:off x="10438554" y="5589993"/>
            <a:ext cx="875030" cy="875030"/>
          </a:xfrm>
          <a:prstGeom prst="rect">
            <a:avLst/>
          </a:prstGeom>
          <a:noFill/>
          <a:ln>
            <a:noFill/>
          </a:ln>
        </p:spPr>
      </p:pic>
      <p:sp>
        <p:nvSpPr>
          <p:cNvPr id="190" name="Google Shape;190;g35ff48e154f_1_631"/>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ECBB6"/>
              </a:buClr>
              <a:buSzPts val="3600"/>
              <a:buFont typeface="Arial"/>
              <a:buNone/>
              <a:defRPr sz="3600">
                <a:solidFill>
                  <a:srgbClr val="7ECB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cture containing text, clipart&#10;&#10;Description automatically generated" id="191" name="Google Shape;191;g35ff48e154f_1_631"/>
          <p:cNvPicPr preferRelativeResize="0"/>
          <p:nvPr/>
        </p:nvPicPr>
        <p:blipFill rotWithShape="1">
          <a:blip r:embed="rId4">
            <a:alphaModFix/>
          </a:blip>
          <a:srcRect b="0" l="0" r="0" t="0"/>
          <a:stretch/>
        </p:blipFill>
        <p:spPr>
          <a:xfrm>
            <a:off x="540433" y="462303"/>
            <a:ext cx="3628143" cy="73152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 bullets" type="obj">
  <p:cSld name="OBJECT">
    <p:spTree>
      <p:nvGrpSpPr>
        <p:cNvPr id="192" name="Shape 192"/>
        <p:cNvGrpSpPr/>
        <p:nvPr/>
      </p:nvGrpSpPr>
      <p:grpSpPr>
        <a:xfrm>
          <a:off x="0" y="0"/>
          <a:ext cx="0" cy="0"/>
          <a:chOff x="0" y="0"/>
          <a:chExt cx="0" cy="0"/>
        </a:xfrm>
      </p:grpSpPr>
      <p:sp>
        <p:nvSpPr>
          <p:cNvPr id="193" name="Google Shape;193;g35ff48e154f_1_639"/>
          <p:cNvSpPr txBox="1"/>
          <p:nvPr>
            <p:ph type="title"/>
          </p:nvPr>
        </p:nvSpPr>
        <p:spPr>
          <a:xfrm>
            <a:off x="975360" y="365760"/>
            <a:ext cx="10515600" cy="579900"/>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008D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g35ff48e154f_1_639"/>
          <p:cNvSpPr txBox="1"/>
          <p:nvPr>
            <p:ph idx="1" type="body"/>
          </p:nvPr>
        </p:nvSpPr>
        <p:spPr>
          <a:xfrm>
            <a:off x="975360" y="1280161"/>
            <a:ext cx="10515600" cy="50394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g35ff48e154f_1_639"/>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96" name="Shape 196"/>
        <p:cNvGrpSpPr/>
        <p:nvPr/>
      </p:nvGrpSpPr>
      <p:grpSpPr>
        <a:xfrm>
          <a:off x="0" y="0"/>
          <a:ext cx="0" cy="0"/>
          <a:chOff x="0" y="0"/>
          <a:chExt cx="0" cy="0"/>
        </a:xfrm>
      </p:grpSpPr>
      <p:sp>
        <p:nvSpPr>
          <p:cNvPr id="197" name="Google Shape;197;g35ff48e154f_1_643"/>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8" name="Google Shape;198;g35ff48e154f_1_643"/>
          <p:cNvSpPr txBox="1"/>
          <p:nvPr>
            <p:ph idx="1" type="body"/>
          </p:nvPr>
        </p:nvSpPr>
        <p:spPr>
          <a:xfrm>
            <a:off x="975360" y="365128"/>
            <a:ext cx="10515600" cy="60663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ullets">
  <p:cSld name="Content with bullets">
    <p:spTree>
      <p:nvGrpSpPr>
        <p:cNvPr id="199" name="Shape 199"/>
        <p:cNvGrpSpPr/>
        <p:nvPr/>
      </p:nvGrpSpPr>
      <p:grpSpPr>
        <a:xfrm>
          <a:off x="0" y="0"/>
          <a:ext cx="0" cy="0"/>
          <a:chOff x="0" y="0"/>
          <a:chExt cx="0" cy="0"/>
        </a:xfrm>
      </p:grpSpPr>
      <p:sp>
        <p:nvSpPr>
          <p:cNvPr id="200" name="Google Shape;200;g35ff48e154f_1_646"/>
          <p:cNvSpPr txBox="1"/>
          <p:nvPr>
            <p:ph idx="1" type="body"/>
          </p:nvPr>
        </p:nvSpPr>
        <p:spPr>
          <a:xfrm>
            <a:off x="975360" y="365128"/>
            <a:ext cx="10515600" cy="53214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g35ff48e154f_1_646"/>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202" name="Shape 202"/>
        <p:cNvGrpSpPr/>
        <p:nvPr/>
      </p:nvGrpSpPr>
      <p:grpSpPr>
        <a:xfrm>
          <a:off x="0" y="0"/>
          <a:ext cx="0" cy="0"/>
          <a:chOff x="0" y="0"/>
          <a:chExt cx="0" cy="0"/>
        </a:xfrm>
      </p:grpSpPr>
      <p:sp>
        <p:nvSpPr>
          <p:cNvPr id="203" name="Google Shape;203;g35ff48e154f_1_649"/>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4" name="Google Shape;204;g35ff48e154f_1_649"/>
          <p:cNvSpPr/>
          <p:nvPr/>
        </p:nvSpPr>
        <p:spPr>
          <a:xfrm>
            <a:off x="0" y="6654800"/>
            <a:ext cx="12192000" cy="203100"/>
          </a:xfrm>
          <a:prstGeom prst="rect">
            <a:avLst/>
          </a:prstGeom>
          <a:solidFill>
            <a:srgbClr val="A4BF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5" name="Google Shape;205;g35ff48e154f_1_649"/>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Icon&#10;&#10;Description automatically generated" id="206" name="Google Shape;206;g35ff48e154f_1_649"/>
          <p:cNvPicPr preferRelativeResize="0"/>
          <p:nvPr/>
        </p:nvPicPr>
        <p:blipFill rotWithShape="1">
          <a:blip r:embed="rId2">
            <a:alphaModFix amt="5000"/>
          </a:blip>
          <a:srcRect b="0" l="0" r="0" t="0"/>
          <a:stretch/>
        </p:blipFill>
        <p:spPr>
          <a:xfrm>
            <a:off x="-283390" y="1"/>
            <a:ext cx="4765676" cy="6840857"/>
          </a:xfrm>
          <a:prstGeom prst="rect">
            <a:avLst/>
          </a:prstGeom>
          <a:noFill/>
          <a:ln>
            <a:noFill/>
          </a:ln>
        </p:spPr>
      </p:pic>
      <p:pic>
        <p:nvPicPr>
          <p:cNvPr id="207" name="Google Shape;207;g35ff48e154f_1_649"/>
          <p:cNvPicPr preferRelativeResize="0"/>
          <p:nvPr/>
        </p:nvPicPr>
        <p:blipFill rotWithShape="1">
          <a:blip r:embed="rId3">
            <a:alphaModFix/>
          </a:blip>
          <a:srcRect b="0" l="0" r="0" t="0"/>
          <a:stretch/>
        </p:blipFill>
        <p:spPr>
          <a:xfrm>
            <a:off x="10438554" y="5589993"/>
            <a:ext cx="875030" cy="875030"/>
          </a:xfrm>
          <a:prstGeom prst="rect">
            <a:avLst/>
          </a:prstGeom>
          <a:noFill/>
          <a:ln>
            <a:noFill/>
          </a:ln>
        </p:spPr>
      </p:pic>
      <p:sp>
        <p:nvSpPr>
          <p:cNvPr id="208" name="Google Shape;208;g35ff48e154f_1_649"/>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ECBB6"/>
              </a:buClr>
              <a:buSzPts val="3600"/>
              <a:buFont typeface="Arial"/>
              <a:buNone/>
              <a:defRPr sz="3600">
                <a:solidFill>
                  <a:srgbClr val="7ECB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picture containing text, clipart&#10;&#10;Description automatically generated" id="209" name="Google Shape;209;g35ff48e154f_1_649"/>
          <p:cNvPicPr preferRelativeResize="0"/>
          <p:nvPr/>
        </p:nvPicPr>
        <p:blipFill rotWithShape="1">
          <a:blip r:embed="rId4">
            <a:alphaModFix/>
          </a:blip>
          <a:srcRect b="0" l="0" r="0" t="0"/>
          <a:stretch/>
        </p:blipFill>
        <p:spPr>
          <a:xfrm>
            <a:off x="540433" y="462303"/>
            <a:ext cx="3628143" cy="73152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PACE">
  <p:cSld name="BLANK SPACE">
    <p:spTree>
      <p:nvGrpSpPr>
        <p:cNvPr id="211" name="Shape 21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 bullets" type="obj">
  <p:cSld name="OBJECT">
    <p:spTree>
      <p:nvGrpSpPr>
        <p:cNvPr id="34" name="Shape 34"/>
        <p:cNvGrpSpPr/>
        <p:nvPr/>
      </p:nvGrpSpPr>
      <p:grpSpPr>
        <a:xfrm>
          <a:off x="0" y="0"/>
          <a:ext cx="0" cy="0"/>
          <a:chOff x="0" y="0"/>
          <a:chExt cx="0" cy="0"/>
        </a:xfrm>
      </p:grpSpPr>
      <p:sp>
        <p:nvSpPr>
          <p:cNvPr id="35" name="Google Shape;35;p42"/>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2"/>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212" name="Shape 212"/>
        <p:cNvGrpSpPr/>
        <p:nvPr/>
      </p:nvGrpSpPr>
      <p:grpSpPr>
        <a:xfrm>
          <a:off x="0" y="0"/>
          <a:ext cx="0" cy="0"/>
          <a:chOff x="0" y="0"/>
          <a:chExt cx="0" cy="0"/>
        </a:xfrm>
      </p:grpSpPr>
      <p:sp>
        <p:nvSpPr>
          <p:cNvPr id="213" name="Google Shape;213;g35ff48e154f_1_659"/>
          <p:cNvSpPr/>
          <p:nvPr>
            <p:ph idx="2" type="pic"/>
          </p:nvPr>
        </p:nvSpPr>
        <p:spPr>
          <a:xfrm>
            <a:off x="32" y="0"/>
            <a:ext cx="12192000" cy="68580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PACE">
  <p:cSld name="1_BLANK SPACE">
    <p:spTree>
      <p:nvGrpSpPr>
        <p:cNvPr id="214" name="Shape 214"/>
        <p:cNvGrpSpPr/>
        <p:nvPr/>
      </p:nvGrpSpPr>
      <p:grpSpPr>
        <a:xfrm>
          <a:off x="0" y="0"/>
          <a:ext cx="0" cy="0"/>
          <a:chOff x="0" y="0"/>
          <a:chExt cx="0" cy="0"/>
        </a:xfrm>
      </p:grpSpPr>
      <p:sp>
        <p:nvSpPr>
          <p:cNvPr id="215" name="Google Shape;215;g35ff48e154f_1_661"/>
          <p:cNvSpPr/>
          <p:nvPr>
            <p:ph idx="2" type="pic"/>
          </p:nvPr>
        </p:nvSpPr>
        <p:spPr>
          <a:xfrm>
            <a:off x="10003027" y="3467100"/>
            <a:ext cx="1540500" cy="1485900"/>
          </a:xfrm>
          <a:prstGeom prst="rect">
            <a:avLst/>
          </a:prstGeom>
          <a:noFill/>
          <a:ln>
            <a:noFill/>
          </a:ln>
        </p:spPr>
      </p:sp>
      <p:sp>
        <p:nvSpPr>
          <p:cNvPr id="216" name="Google Shape;216;g35ff48e154f_1_661"/>
          <p:cNvSpPr/>
          <p:nvPr>
            <p:ph idx="3" type="pic"/>
          </p:nvPr>
        </p:nvSpPr>
        <p:spPr>
          <a:xfrm>
            <a:off x="7222771" y="3467100"/>
            <a:ext cx="2779500" cy="1485900"/>
          </a:xfrm>
          <a:prstGeom prst="rect">
            <a:avLst/>
          </a:prstGeom>
          <a:noFill/>
          <a:ln>
            <a:noFill/>
          </a:ln>
        </p:spPr>
      </p:sp>
      <p:sp>
        <p:nvSpPr>
          <p:cNvPr id="217" name="Google Shape;217;g35ff48e154f_1_661"/>
          <p:cNvSpPr/>
          <p:nvPr>
            <p:ph idx="4" type="pic"/>
          </p:nvPr>
        </p:nvSpPr>
        <p:spPr>
          <a:xfrm>
            <a:off x="5218238" y="3467100"/>
            <a:ext cx="2002200" cy="1485900"/>
          </a:xfrm>
          <a:prstGeom prst="rect">
            <a:avLst/>
          </a:prstGeom>
          <a:noFill/>
          <a:ln>
            <a:noFill/>
          </a:ln>
        </p:spPr>
      </p:sp>
      <p:sp>
        <p:nvSpPr>
          <p:cNvPr id="218" name="Google Shape;218;g35ff48e154f_1_661"/>
          <p:cNvSpPr/>
          <p:nvPr>
            <p:ph idx="5" type="pic"/>
          </p:nvPr>
        </p:nvSpPr>
        <p:spPr>
          <a:xfrm>
            <a:off x="8919604" y="1981200"/>
            <a:ext cx="2624100" cy="1485900"/>
          </a:xfrm>
          <a:prstGeom prst="rect">
            <a:avLst/>
          </a:prstGeom>
          <a:noFill/>
          <a:ln>
            <a:noFill/>
          </a:ln>
        </p:spPr>
      </p:sp>
      <p:sp>
        <p:nvSpPr>
          <p:cNvPr id="219" name="Google Shape;219;g35ff48e154f_1_661"/>
          <p:cNvSpPr/>
          <p:nvPr>
            <p:ph idx="6" type="pic"/>
          </p:nvPr>
        </p:nvSpPr>
        <p:spPr>
          <a:xfrm>
            <a:off x="5218238" y="1981200"/>
            <a:ext cx="3702900" cy="14859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20" name="Shape 220"/>
        <p:cNvGrpSpPr/>
        <p:nvPr/>
      </p:nvGrpSpPr>
      <p:grpSpPr>
        <a:xfrm>
          <a:off x="0" y="0"/>
          <a:ext cx="0" cy="0"/>
          <a:chOff x="0" y="0"/>
          <a:chExt cx="0" cy="0"/>
        </a:xfrm>
      </p:grpSpPr>
      <p:sp>
        <p:nvSpPr>
          <p:cNvPr id="221" name="Google Shape;221;g35ff48e154f_1_667"/>
          <p:cNvSpPr/>
          <p:nvPr>
            <p:ph idx="2" type="pic"/>
          </p:nvPr>
        </p:nvSpPr>
        <p:spPr>
          <a:xfrm>
            <a:off x="6286475" y="4914900"/>
            <a:ext cx="576600" cy="512100"/>
          </a:xfrm>
          <a:prstGeom prst="rect">
            <a:avLst/>
          </a:prstGeom>
          <a:noFill/>
          <a:ln>
            <a:noFill/>
          </a:ln>
        </p:spPr>
      </p:sp>
      <p:sp>
        <p:nvSpPr>
          <p:cNvPr id="222" name="Google Shape;222;g35ff48e154f_1_667"/>
          <p:cNvSpPr/>
          <p:nvPr>
            <p:ph idx="3" type="pic"/>
          </p:nvPr>
        </p:nvSpPr>
        <p:spPr>
          <a:xfrm>
            <a:off x="6272959" y="2032680"/>
            <a:ext cx="1682400" cy="2075700"/>
          </a:xfrm>
          <a:prstGeom prst="rect">
            <a:avLst/>
          </a:prstGeom>
          <a:noFill/>
          <a:ln>
            <a:noFill/>
          </a:ln>
        </p:spPr>
      </p:sp>
      <p:sp>
        <p:nvSpPr>
          <p:cNvPr id="223" name="Google Shape;223;g35ff48e154f_1_667"/>
          <p:cNvSpPr/>
          <p:nvPr>
            <p:ph idx="4" type="pic"/>
          </p:nvPr>
        </p:nvSpPr>
        <p:spPr>
          <a:xfrm>
            <a:off x="8080743" y="2032680"/>
            <a:ext cx="1682400" cy="2075700"/>
          </a:xfrm>
          <a:prstGeom prst="rect">
            <a:avLst/>
          </a:prstGeom>
          <a:noFill/>
          <a:ln>
            <a:noFill/>
          </a:ln>
        </p:spPr>
      </p:sp>
      <p:sp>
        <p:nvSpPr>
          <p:cNvPr id="224" name="Google Shape;224;g35ff48e154f_1_667"/>
          <p:cNvSpPr/>
          <p:nvPr>
            <p:ph idx="5" type="pic"/>
          </p:nvPr>
        </p:nvSpPr>
        <p:spPr>
          <a:xfrm>
            <a:off x="9891493" y="2032680"/>
            <a:ext cx="1682400" cy="2075700"/>
          </a:xfrm>
          <a:prstGeom prst="rect">
            <a:avLst/>
          </a:prstGeom>
          <a:noFill/>
          <a:ln>
            <a:noFill/>
          </a:ln>
        </p:spPr>
      </p:sp>
      <p:sp>
        <p:nvSpPr>
          <p:cNvPr id="225" name="Google Shape;225;g35ff48e154f_1_667"/>
          <p:cNvSpPr/>
          <p:nvPr>
            <p:ph idx="6" type="pic"/>
          </p:nvPr>
        </p:nvSpPr>
        <p:spPr>
          <a:xfrm>
            <a:off x="8076942" y="4914900"/>
            <a:ext cx="576600" cy="512100"/>
          </a:xfrm>
          <a:prstGeom prst="rect">
            <a:avLst/>
          </a:prstGeom>
          <a:noFill/>
          <a:ln>
            <a:noFill/>
          </a:ln>
        </p:spPr>
      </p:sp>
      <p:sp>
        <p:nvSpPr>
          <p:cNvPr id="226" name="Google Shape;226;g35ff48e154f_1_667"/>
          <p:cNvSpPr/>
          <p:nvPr>
            <p:ph idx="7" type="pic"/>
          </p:nvPr>
        </p:nvSpPr>
        <p:spPr>
          <a:xfrm>
            <a:off x="9905504" y="4914900"/>
            <a:ext cx="576600" cy="5121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27" name="Shape 227"/>
        <p:cNvGrpSpPr/>
        <p:nvPr/>
      </p:nvGrpSpPr>
      <p:grpSpPr>
        <a:xfrm>
          <a:off x="0" y="0"/>
          <a:ext cx="0" cy="0"/>
          <a:chOff x="0" y="0"/>
          <a:chExt cx="0" cy="0"/>
        </a:xfrm>
      </p:grpSpPr>
      <p:sp>
        <p:nvSpPr>
          <p:cNvPr id="228" name="Google Shape;228;g35ff48e154f_1_674"/>
          <p:cNvSpPr/>
          <p:nvPr>
            <p:ph idx="2" type="pic"/>
          </p:nvPr>
        </p:nvSpPr>
        <p:spPr>
          <a:xfrm>
            <a:off x="648409" y="762000"/>
            <a:ext cx="4114200" cy="5294400"/>
          </a:xfrm>
          <a:prstGeom prst="snip1Rect">
            <a:avLst>
              <a:gd fmla="val 34616" name="adj"/>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29" name="Shape 229"/>
        <p:cNvGrpSpPr/>
        <p:nvPr/>
      </p:nvGrpSpPr>
      <p:grpSpPr>
        <a:xfrm>
          <a:off x="0" y="0"/>
          <a:ext cx="0" cy="0"/>
          <a:chOff x="0" y="0"/>
          <a:chExt cx="0" cy="0"/>
        </a:xfrm>
      </p:grpSpPr>
      <p:sp>
        <p:nvSpPr>
          <p:cNvPr id="230" name="Google Shape;230;g35ff48e154f_1_676"/>
          <p:cNvSpPr/>
          <p:nvPr>
            <p:ph idx="2" type="pic"/>
          </p:nvPr>
        </p:nvSpPr>
        <p:spPr>
          <a:xfrm>
            <a:off x="1657928" y="1771650"/>
            <a:ext cx="5979300" cy="3314700"/>
          </a:xfrm>
          <a:prstGeom prst="rect">
            <a:avLst/>
          </a:prstGeom>
          <a:noFill/>
          <a:ln>
            <a:noFill/>
          </a:ln>
        </p:spPr>
      </p:sp>
      <p:sp>
        <p:nvSpPr>
          <p:cNvPr id="231" name="Google Shape;231;g35ff48e154f_1_676"/>
          <p:cNvSpPr/>
          <p:nvPr>
            <p:ph idx="3" type="pic"/>
          </p:nvPr>
        </p:nvSpPr>
        <p:spPr>
          <a:xfrm>
            <a:off x="7942086" y="1771650"/>
            <a:ext cx="2592000" cy="33147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32" name="Shape 232"/>
        <p:cNvGrpSpPr/>
        <p:nvPr/>
      </p:nvGrpSpPr>
      <p:grpSpPr>
        <a:xfrm>
          <a:off x="0" y="0"/>
          <a:ext cx="0" cy="0"/>
          <a:chOff x="0" y="0"/>
          <a:chExt cx="0" cy="0"/>
        </a:xfrm>
      </p:grpSpPr>
      <p:sp>
        <p:nvSpPr>
          <p:cNvPr id="233" name="Google Shape;233;g35ff48e154f_1_679"/>
          <p:cNvSpPr/>
          <p:nvPr>
            <p:ph idx="2" type="pic"/>
          </p:nvPr>
        </p:nvSpPr>
        <p:spPr>
          <a:xfrm>
            <a:off x="1105550" y="649224"/>
            <a:ext cx="5714400" cy="3465600"/>
          </a:xfrm>
          <a:prstGeom prst="rect">
            <a:avLst/>
          </a:prstGeom>
          <a:noFill/>
          <a:ln>
            <a:noFill/>
          </a:ln>
        </p:spPr>
      </p:sp>
      <p:sp>
        <p:nvSpPr>
          <p:cNvPr id="234" name="Google Shape;234;g35ff48e154f_1_679"/>
          <p:cNvSpPr/>
          <p:nvPr>
            <p:ph idx="3" type="pic"/>
          </p:nvPr>
        </p:nvSpPr>
        <p:spPr>
          <a:xfrm>
            <a:off x="9079603" y="2514600"/>
            <a:ext cx="2463900" cy="1677900"/>
          </a:xfrm>
          <a:prstGeom prst="rect">
            <a:avLst/>
          </a:prstGeom>
          <a:noFill/>
          <a:ln>
            <a:noFill/>
          </a:ln>
        </p:spPr>
      </p:sp>
      <p:sp>
        <p:nvSpPr>
          <p:cNvPr id="235" name="Google Shape;235;g35ff48e154f_1_679"/>
          <p:cNvSpPr/>
          <p:nvPr>
            <p:ph idx="4" type="pic"/>
          </p:nvPr>
        </p:nvSpPr>
        <p:spPr>
          <a:xfrm>
            <a:off x="9079603" y="4532376"/>
            <a:ext cx="2463900" cy="16779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236" name="Shape 236"/>
        <p:cNvGrpSpPr/>
        <p:nvPr/>
      </p:nvGrpSpPr>
      <p:grpSpPr>
        <a:xfrm>
          <a:off x="0" y="0"/>
          <a:ext cx="0" cy="0"/>
          <a:chOff x="0" y="0"/>
          <a:chExt cx="0" cy="0"/>
        </a:xfrm>
      </p:grpSpPr>
      <p:sp>
        <p:nvSpPr>
          <p:cNvPr id="237" name="Google Shape;237;g35ff48e154f_1_683"/>
          <p:cNvSpPr/>
          <p:nvPr>
            <p:ph idx="2" type="pic"/>
          </p:nvPr>
        </p:nvSpPr>
        <p:spPr>
          <a:xfrm>
            <a:off x="1677737" y="1371600"/>
            <a:ext cx="8836500" cy="41148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238" name="Shape 238"/>
        <p:cNvGrpSpPr/>
        <p:nvPr/>
      </p:nvGrpSpPr>
      <p:grpSpPr>
        <a:xfrm>
          <a:off x="0" y="0"/>
          <a:ext cx="0" cy="0"/>
          <a:chOff x="0" y="0"/>
          <a:chExt cx="0" cy="0"/>
        </a:xfrm>
      </p:grpSpPr>
      <p:sp>
        <p:nvSpPr>
          <p:cNvPr id="239" name="Google Shape;239;g35ff48e154f_1_685"/>
          <p:cNvSpPr/>
          <p:nvPr>
            <p:ph idx="2" type="pic"/>
          </p:nvPr>
        </p:nvSpPr>
        <p:spPr>
          <a:xfrm>
            <a:off x="2383257" y="1144524"/>
            <a:ext cx="4493700" cy="4494300"/>
          </a:xfrm>
          <a:prstGeom prst="ellipse">
            <a:avLst/>
          </a:prstGeom>
          <a:noFill/>
          <a:ln>
            <a:noFill/>
          </a:ln>
        </p:spPr>
      </p:sp>
      <p:sp>
        <p:nvSpPr>
          <p:cNvPr id="240" name="Google Shape;240;g35ff48e154f_1_685"/>
          <p:cNvSpPr/>
          <p:nvPr>
            <p:ph idx="3" type="pic"/>
          </p:nvPr>
        </p:nvSpPr>
        <p:spPr>
          <a:xfrm>
            <a:off x="5316575" y="1144524"/>
            <a:ext cx="4493700" cy="4494300"/>
          </a:xfrm>
          <a:prstGeom prst="ellipse">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241" name="Shape 241"/>
        <p:cNvGrpSpPr/>
        <p:nvPr/>
      </p:nvGrpSpPr>
      <p:grpSpPr>
        <a:xfrm>
          <a:off x="0" y="0"/>
          <a:ext cx="0" cy="0"/>
          <a:chOff x="0" y="0"/>
          <a:chExt cx="0" cy="0"/>
        </a:xfrm>
      </p:grpSpPr>
      <p:sp>
        <p:nvSpPr>
          <p:cNvPr id="242" name="Google Shape;242;g35ff48e154f_1_688"/>
          <p:cNvSpPr/>
          <p:nvPr>
            <p:ph idx="2" type="pic"/>
          </p:nvPr>
        </p:nvSpPr>
        <p:spPr>
          <a:xfrm>
            <a:off x="0" y="1906524"/>
            <a:ext cx="12192000" cy="49515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243" name="Shape 243"/>
        <p:cNvGrpSpPr/>
        <p:nvPr/>
      </p:nvGrpSpPr>
      <p:grpSpPr>
        <a:xfrm>
          <a:off x="0" y="0"/>
          <a:ext cx="0" cy="0"/>
          <a:chOff x="0" y="0"/>
          <a:chExt cx="0" cy="0"/>
        </a:xfrm>
      </p:grpSpPr>
      <p:sp>
        <p:nvSpPr>
          <p:cNvPr id="244" name="Google Shape;244;g35ff48e154f_1_690"/>
          <p:cNvSpPr/>
          <p:nvPr>
            <p:ph idx="2" type="pic"/>
          </p:nvPr>
        </p:nvSpPr>
        <p:spPr>
          <a:xfrm>
            <a:off x="991264" y="1105400"/>
            <a:ext cx="6363300" cy="2199000"/>
          </a:xfrm>
          <a:prstGeom prst="rect">
            <a:avLst/>
          </a:prstGeom>
          <a:noFill/>
          <a:ln>
            <a:noFill/>
          </a:ln>
        </p:spPr>
      </p:sp>
      <p:sp>
        <p:nvSpPr>
          <p:cNvPr id="245" name="Google Shape;245;g35ff48e154f_1_690"/>
          <p:cNvSpPr/>
          <p:nvPr>
            <p:ph idx="3" type="pic"/>
          </p:nvPr>
        </p:nvSpPr>
        <p:spPr>
          <a:xfrm>
            <a:off x="991264" y="3553969"/>
            <a:ext cx="2198700" cy="2199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IMAGE-Izq+TEXT">
  <p:cSld name="1-IMAGE-Izq+TEXT">
    <p:spTree>
      <p:nvGrpSpPr>
        <p:cNvPr id="38" name="Shape 38"/>
        <p:cNvGrpSpPr/>
        <p:nvPr/>
      </p:nvGrpSpPr>
      <p:grpSpPr>
        <a:xfrm>
          <a:off x="0" y="0"/>
          <a:ext cx="0" cy="0"/>
          <a:chOff x="0" y="0"/>
          <a:chExt cx="0" cy="0"/>
        </a:xfrm>
      </p:grpSpPr>
      <p:sp>
        <p:nvSpPr>
          <p:cNvPr id="39" name="Google Shape;39;g341b83b4efe_0_313"/>
          <p:cNvSpPr/>
          <p:nvPr>
            <p:ph idx="2" type="pic"/>
          </p:nvPr>
        </p:nvSpPr>
        <p:spPr>
          <a:xfrm>
            <a:off x="0" y="0"/>
            <a:ext cx="5676900" cy="6858000"/>
          </a:xfrm>
          <a:prstGeom prst="rect">
            <a:avLst/>
          </a:prstGeom>
          <a:noFill/>
          <a:ln>
            <a:noFill/>
          </a:ln>
        </p:spPr>
      </p:sp>
      <p:sp>
        <p:nvSpPr>
          <p:cNvPr id="40" name="Google Shape;40;g341b83b4efe_0_313"/>
          <p:cNvSpPr txBox="1"/>
          <p:nvPr>
            <p:ph type="title"/>
          </p:nvPr>
        </p:nvSpPr>
        <p:spPr>
          <a:xfrm>
            <a:off x="458808" y="483269"/>
            <a:ext cx="1641300" cy="2463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18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1" name="Google Shape;41;g341b83b4efe_0_313"/>
          <p:cNvCxnSpPr/>
          <p:nvPr/>
        </p:nvCxnSpPr>
        <p:spPr>
          <a:xfrm>
            <a:off x="381000" y="422847"/>
            <a:ext cx="0" cy="393600"/>
          </a:xfrm>
          <a:prstGeom prst="straightConnector1">
            <a:avLst/>
          </a:prstGeom>
          <a:noFill/>
          <a:ln cap="flat" cmpd="sng" w="38100">
            <a:solidFill>
              <a:schemeClr val="accent2"/>
            </a:solidFill>
            <a:prstDash val="solid"/>
            <a:miter lim="800000"/>
            <a:headEnd len="sm" w="sm" type="none"/>
            <a:tailEnd len="sm" w="sm" type="none"/>
          </a:ln>
        </p:spPr>
      </p:cxnSp>
      <p:sp>
        <p:nvSpPr>
          <p:cNvPr id="42" name="Google Shape;42;g341b83b4efe_0_313"/>
          <p:cNvSpPr txBox="1"/>
          <p:nvPr>
            <p:ph idx="1" type="body"/>
          </p:nvPr>
        </p:nvSpPr>
        <p:spPr>
          <a:xfrm>
            <a:off x="6566474" y="1619250"/>
            <a:ext cx="2799900" cy="349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g341b83b4efe_0_313"/>
          <p:cNvSpPr txBox="1"/>
          <p:nvPr>
            <p:ph idx="3" type="body"/>
          </p:nvPr>
        </p:nvSpPr>
        <p:spPr>
          <a:xfrm>
            <a:off x="6566474" y="1955800"/>
            <a:ext cx="2799900" cy="34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i="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g341b83b4efe_0_313"/>
          <p:cNvSpPr txBox="1"/>
          <p:nvPr>
            <p:ph idx="4" type="body"/>
          </p:nvPr>
        </p:nvSpPr>
        <p:spPr>
          <a:xfrm>
            <a:off x="6565899" y="2698750"/>
            <a:ext cx="4831800" cy="2640000"/>
          </a:xfrm>
          <a:prstGeom prst="rect">
            <a:avLst/>
          </a:prstGeom>
          <a:noFill/>
          <a:ln>
            <a:noFill/>
          </a:ln>
        </p:spPr>
        <p:txBody>
          <a:bodyPr anchorCtr="0" anchor="t" bIns="45700" lIns="91425" spcFirstLastPara="1" rIns="91425" wrap="square" tIns="45700">
            <a:noAutofit/>
          </a:bodyPr>
          <a:lstStyle>
            <a:lvl1pPr indent="-228600" lvl="0" marL="457200" algn="l">
              <a:lnSpc>
                <a:spcPct val="162000"/>
              </a:lnSpc>
              <a:spcBef>
                <a:spcPts val="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g341b83b4efe_0_313"/>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246" name="Shape 246"/>
        <p:cNvGrpSpPr/>
        <p:nvPr/>
      </p:nvGrpSpPr>
      <p:grpSpPr>
        <a:xfrm>
          <a:off x="0" y="0"/>
          <a:ext cx="0" cy="0"/>
          <a:chOff x="0" y="0"/>
          <a:chExt cx="0" cy="0"/>
        </a:xfrm>
      </p:grpSpPr>
      <p:sp>
        <p:nvSpPr>
          <p:cNvPr id="247" name="Google Shape;247;g35ff48e154f_1_693"/>
          <p:cNvSpPr/>
          <p:nvPr>
            <p:ph idx="2" type="pic"/>
          </p:nvPr>
        </p:nvSpPr>
        <p:spPr>
          <a:xfrm>
            <a:off x="6180659" y="4351782"/>
            <a:ext cx="1458300" cy="1458600"/>
          </a:xfrm>
          <a:prstGeom prst="rect">
            <a:avLst/>
          </a:prstGeom>
          <a:noFill/>
          <a:ln>
            <a:noFill/>
          </a:ln>
        </p:spPr>
      </p:sp>
      <p:sp>
        <p:nvSpPr>
          <p:cNvPr id="248" name="Google Shape;248;g35ff48e154f_1_693"/>
          <p:cNvSpPr/>
          <p:nvPr>
            <p:ph idx="3" type="pic"/>
          </p:nvPr>
        </p:nvSpPr>
        <p:spPr>
          <a:xfrm>
            <a:off x="6180659" y="1047750"/>
            <a:ext cx="1458300" cy="1458600"/>
          </a:xfrm>
          <a:prstGeom prst="rect">
            <a:avLst/>
          </a:prstGeom>
          <a:noFill/>
          <a:ln>
            <a:noFill/>
          </a:ln>
        </p:spPr>
      </p:sp>
      <p:sp>
        <p:nvSpPr>
          <p:cNvPr id="249" name="Google Shape;249;g35ff48e154f_1_693"/>
          <p:cNvSpPr/>
          <p:nvPr>
            <p:ph idx="4" type="pic"/>
          </p:nvPr>
        </p:nvSpPr>
        <p:spPr>
          <a:xfrm>
            <a:off x="4518287" y="2712313"/>
            <a:ext cx="3122400" cy="1458600"/>
          </a:xfrm>
          <a:prstGeom prst="rect">
            <a:avLst/>
          </a:prstGeom>
          <a:noFill/>
          <a:ln>
            <a:noFill/>
          </a:ln>
        </p:spPr>
      </p:sp>
      <p:sp>
        <p:nvSpPr>
          <p:cNvPr id="250" name="Google Shape;250;g35ff48e154f_1_693"/>
          <p:cNvSpPr/>
          <p:nvPr>
            <p:ph idx="5" type="pic"/>
          </p:nvPr>
        </p:nvSpPr>
        <p:spPr>
          <a:xfrm>
            <a:off x="7845361" y="1047750"/>
            <a:ext cx="3122400" cy="1458600"/>
          </a:xfrm>
          <a:prstGeom prst="rect">
            <a:avLst/>
          </a:prstGeom>
          <a:noFill/>
          <a:ln>
            <a:noFill/>
          </a:ln>
        </p:spPr>
      </p:sp>
      <p:sp>
        <p:nvSpPr>
          <p:cNvPr id="251" name="Google Shape;251;g35ff48e154f_1_693"/>
          <p:cNvSpPr/>
          <p:nvPr>
            <p:ph idx="6" type="pic"/>
          </p:nvPr>
        </p:nvSpPr>
        <p:spPr>
          <a:xfrm>
            <a:off x="2853941" y="4351782"/>
            <a:ext cx="3122400" cy="14586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252" name="Shape 252"/>
        <p:cNvGrpSpPr/>
        <p:nvPr/>
      </p:nvGrpSpPr>
      <p:grpSpPr>
        <a:xfrm>
          <a:off x="0" y="0"/>
          <a:ext cx="0" cy="0"/>
          <a:chOff x="0" y="0"/>
          <a:chExt cx="0" cy="0"/>
        </a:xfrm>
      </p:grpSpPr>
      <p:sp>
        <p:nvSpPr>
          <p:cNvPr id="253" name="Google Shape;253;g35ff48e154f_1_699"/>
          <p:cNvSpPr/>
          <p:nvPr>
            <p:ph idx="2" type="pic"/>
          </p:nvPr>
        </p:nvSpPr>
        <p:spPr>
          <a:xfrm>
            <a:off x="7429104" y="876300"/>
            <a:ext cx="4214700" cy="1230000"/>
          </a:xfrm>
          <a:prstGeom prst="rect">
            <a:avLst/>
          </a:prstGeom>
          <a:noFill/>
          <a:ln>
            <a:noFill/>
          </a:ln>
        </p:spPr>
      </p:sp>
      <p:sp>
        <p:nvSpPr>
          <p:cNvPr id="254" name="Google Shape;254;g35ff48e154f_1_699"/>
          <p:cNvSpPr/>
          <p:nvPr>
            <p:ph idx="3" type="pic"/>
          </p:nvPr>
        </p:nvSpPr>
        <p:spPr>
          <a:xfrm>
            <a:off x="8800748" y="3619561"/>
            <a:ext cx="2843100" cy="1230000"/>
          </a:xfrm>
          <a:prstGeom prst="rect">
            <a:avLst/>
          </a:prstGeom>
          <a:noFill/>
          <a:ln>
            <a:noFill/>
          </a:ln>
        </p:spPr>
      </p:sp>
      <p:sp>
        <p:nvSpPr>
          <p:cNvPr id="255" name="Google Shape;255;g35ff48e154f_1_699"/>
          <p:cNvSpPr/>
          <p:nvPr>
            <p:ph idx="4" type="pic"/>
          </p:nvPr>
        </p:nvSpPr>
        <p:spPr>
          <a:xfrm>
            <a:off x="4457913" y="3619561"/>
            <a:ext cx="4176600" cy="25527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256" name="Shape 256"/>
        <p:cNvGrpSpPr/>
        <p:nvPr/>
      </p:nvGrpSpPr>
      <p:grpSpPr>
        <a:xfrm>
          <a:off x="0" y="0"/>
          <a:ext cx="0" cy="0"/>
          <a:chOff x="0" y="0"/>
          <a:chExt cx="0" cy="0"/>
        </a:xfrm>
      </p:grpSpPr>
      <p:sp>
        <p:nvSpPr>
          <p:cNvPr id="257" name="Google Shape;257;g35ff48e154f_1_703"/>
          <p:cNvSpPr/>
          <p:nvPr>
            <p:ph idx="2" type="pic"/>
          </p:nvPr>
        </p:nvSpPr>
        <p:spPr>
          <a:xfrm>
            <a:off x="3962678" y="2114550"/>
            <a:ext cx="7542900" cy="26289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258" name="Shape 258"/>
        <p:cNvGrpSpPr/>
        <p:nvPr/>
      </p:nvGrpSpPr>
      <p:grpSpPr>
        <a:xfrm>
          <a:off x="0" y="0"/>
          <a:ext cx="0" cy="0"/>
          <a:chOff x="0" y="0"/>
          <a:chExt cx="0" cy="0"/>
        </a:xfrm>
      </p:grpSpPr>
      <p:sp>
        <p:nvSpPr>
          <p:cNvPr id="259" name="Google Shape;259;g35ff48e154f_1_705"/>
          <p:cNvSpPr/>
          <p:nvPr>
            <p:ph idx="2" type="pic"/>
          </p:nvPr>
        </p:nvSpPr>
        <p:spPr>
          <a:xfrm>
            <a:off x="8038847" y="855785"/>
            <a:ext cx="3542700" cy="5143500"/>
          </a:xfrm>
          <a:prstGeom prst="rect">
            <a:avLst/>
          </a:prstGeom>
          <a:noFill/>
          <a:ln>
            <a:noFill/>
          </a:ln>
        </p:spPr>
      </p:sp>
      <p:sp>
        <p:nvSpPr>
          <p:cNvPr id="260" name="Google Shape;260;g35ff48e154f_1_705"/>
          <p:cNvSpPr/>
          <p:nvPr>
            <p:ph idx="3" type="pic"/>
          </p:nvPr>
        </p:nvSpPr>
        <p:spPr>
          <a:xfrm>
            <a:off x="1" y="855785"/>
            <a:ext cx="1296000" cy="51435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261" name="Shape 261"/>
        <p:cNvGrpSpPr/>
        <p:nvPr/>
      </p:nvGrpSpPr>
      <p:grpSpPr>
        <a:xfrm>
          <a:off x="0" y="0"/>
          <a:ext cx="0" cy="0"/>
          <a:chOff x="0" y="0"/>
          <a:chExt cx="0" cy="0"/>
        </a:xfrm>
      </p:grpSpPr>
      <p:sp>
        <p:nvSpPr>
          <p:cNvPr id="262" name="Google Shape;262;g35ff48e154f_1_708"/>
          <p:cNvSpPr/>
          <p:nvPr>
            <p:ph idx="2" type="pic"/>
          </p:nvPr>
        </p:nvSpPr>
        <p:spPr>
          <a:xfrm>
            <a:off x="648409" y="1182624"/>
            <a:ext cx="1750800" cy="2436900"/>
          </a:xfrm>
          <a:prstGeom prst="rect">
            <a:avLst/>
          </a:prstGeom>
          <a:noFill/>
          <a:ln>
            <a:noFill/>
          </a:ln>
        </p:spPr>
      </p:sp>
      <p:sp>
        <p:nvSpPr>
          <p:cNvPr id="263" name="Google Shape;263;g35ff48e154f_1_708"/>
          <p:cNvSpPr/>
          <p:nvPr>
            <p:ph idx="3" type="pic"/>
          </p:nvPr>
        </p:nvSpPr>
        <p:spPr>
          <a:xfrm>
            <a:off x="4459437" y="1182624"/>
            <a:ext cx="1750800" cy="2436900"/>
          </a:xfrm>
          <a:prstGeom prst="rect">
            <a:avLst/>
          </a:prstGeom>
          <a:noFill/>
          <a:ln>
            <a:noFill/>
          </a:ln>
        </p:spPr>
      </p:sp>
      <p:sp>
        <p:nvSpPr>
          <p:cNvPr id="264" name="Google Shape;264;g35ff48e154f_1_708"/>
          <p:cNvSpPr/>
          <p:nvPr>
            <p:ph idx="4" type="pic"/>
          </p:nvPr>
        </p:nvSpPr>
        <p:spPr>
          <a:xfrm>
            <a:off x="648409" y="3773424"/>
            <a:ext cx="1750800" cy="2436900"/>
          </a:xfrm>
          <a:prstGeom prst="rect">
            <a:avLst/>
          </a:prstGeom>
          <a:noFill/>
          <a:ln>
            <a:noFill/>
          </a:ln>
        </p:spPr>
      </p:sp>
      <p:sp>
        <p:nvSpPr>
          <p:cNvPr id="265" name="Google Shape;265;g35ff48e154f_1_708"/>
          <p:cNvSpPr/>
          <p:nvPr>
            <p:ph idx="5" type="pic"/>
          </p:nvPr>
        </p:nvSpPr>
        <p:spPr>
          <a:xfrm>
            <a:off x="2554685" y="3773424"/>
            <a:ext cx="1750800" cy="24369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266" name="Shape 266"/>
        <p:cNvGrpSpPr/>
        <p:nvPr/>
      </p:nvGrpSpPr>
      <p:grpSpPr>
        <a:xfrm>
          <a:off x="0" y="0"/>
          <a:ext cx="0" cy="0"/>
          <a:chOff x="0" y="0"/>
          <a:chExt cx="0" cy="0"/>
        </a:xfrm>
      </p:grpSpPr>
      <p:sp>
        <p:nvSpPr>
          <p:cNvPr id="267" name="Google Shape;267;g35ff48e154f_1_713"/>
          <p:cNvSpPr/>
          <p:nvPr>
            <p:ph idx="2" type="pic"/>
          </p:nvPr>
        </p:nvSpPr>
        <p:spPr>
          <a:xfrm>
            <a:off x="1449928" y="647700"/>
            <a:ext cx="10742100" cy="55626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68" name="Shape 268"/>
        <p:cNvGrpSpPr/>
        <p:nvPr/>
      </p:nvGrpSpPr>
      <p:grpSpPr>
        <a:xfrm>
          <a:off x="0" y="0"/>
          <a:ext cx="0" cy="0"/>
          <a:chOff x="0" y="0"/>
          <a:chExt cx="0" cy="0"/>
        </a:xfrm>
      </p:grpSpPr>
      <p:sp>
        <p:nvSpPr>
          <p:cNvPr id="269" name="Google Shape;269;g35ff48e154f_1_715"/>
          <p:cNvSpPr/>
          <p:nvPr>
            <p:ph idx="2" type="pic"/>
          </p:nvPr>
        </p:nvSpPr>
        <p:spPr>
          <a:xfrm>
            <a:off x="686504" y="3201924"/>
            <a:ext cx="4457100" cy="30084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270" name="Shape 270"/>
        <p:cNvGrpSpPr/>
        <p:nvPr/>
      </p:nvGrpSpPr>
      <p:grpSpPr>
        <a:xfrm>
          <a:off x="0" y="0"/>
          <a:ext cx="0" cy="0"/>
          <a:chOff x="0" y="0"/>
          <a:chExt cx="0" cy="0"/>
        </a:xfrm>
      </p:grpSpPr>
      <p:sp>
        <p:nvSpPr>
          <p:cNvPr id="271" name="Google Shape;271;g35ff48e154f_1_717"/>
          <p:cNvSpPr/>
          <p:nvPr>
            <p:ph idx="2" type="pic"/>
          </p:nvPr>
        </p:nvSpPr>
        <p:spPr>
          <a:xfrm>
            <a:off x="2399559" y="1295400"/>
            <a:ext cx="8598900" cy="43068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272" name="Shape 272"/>
        <p:cNvGrpSpPr/>
        <p:nvPr/>
      </p:nvGrpSpPr>
      <p:grpSpPr>
        <a:xfrm>
          <a:off x="0" y="0"/>
          <a:ext cx="0" cy="0"/>
          <a:chOff x="0" y="0"/>
          <a:chExt cx="0" cy="0"/>
        </a:xfrm>
      </p:grpSpPr>
      <p:sp>
        <p:nvSpPr>
          <p:cNvPr id="273" name="Google Shape;273;g35ff48e154f_1_719"/>
          <p:cNvSpPr/>
          <p:nvPr>
            <p:ph idx="2" type="pic"/>
          </p:nvPr>
        </p:nvSpPr>
        <p:spPr>
          <a:xfrm>
            <a:off x="9905504" y="685800"/>
            <a:ext cx="1657200" cy="5486400"/>
          </a:xfrm>
          <a:prstGeom prst="rect">
            <a:avLst/>
          </a:prstGeom>
          <a:noFill/>
          <a:ln>
            <a:noFill/>
          </a:ln>
        </p:spPr>
      </p:sp>
      <p:sp>
        <p:nvSpPr>
          <p:cNvPr id="274" name="Google Shape;274;g35ff48e154f_1_719"/>
          <p:cNvSpPr/>
          <p:nvPr>
            <p:ph idx="3" type="pic"/>
          </p:nvPr>
        </p:nvSpPr>
        <p:spPr>
          <a:xfrm>
            <a:off x="648409" y="685800"/>
            <a:ext cx="2592000" cy="19431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275" name="Shape 275"/>
        <p:cNvGrpSpPr/>
        <p:nvPr/>
      </p:nvGrpSpPr>
      <p:grpSpPr>
        <a:xfrm>
          <a:off x="0" y="0"/>
          <a:ext cx="0" cy="0"/>
          <a:chOff x="0" y="0"/>
          <a:chExt cx="0" cy="0"/>
        </a:xfrm>
      </p:grpSpPr>
      <p:sp>
        <p:nvSpPr>
          <p:cNvPr id="276" name="Google Shape;276;g35ff48e154f_1_722"/>
          <p:cNvSpPr/>
          <p:nvPr>
            <p:ph idx="2" type="pic"/>
          </p:nvPr>
        </p:nvSpPr>
        <p:spPr>
          <a:xfrm>
            <a:off x="648410" y="4418076"/>
            <a:ext cx="2208000" cy="1792200"/>
          </a:xfrm>
          <a:prstGeom prst="rect">
            <a:avLst/>
          </a:prstGeom>
          <a:noFill/>
          <a:ln>
            <a:noFill/>
          </a:ln>
        </p:spPr>
      </p:sp>
      <p:sp>
        <p:nvSpPr>
          <p:cNvPr id="277" name="Google Shape;277;g35ff48e154f_1_722"/>
          <p:cNvSpPr/>
          <p:nvPr>
            <p:ph idx="3" type="pic"/>
          </p:nvPr>
        </p:nvSpPr>
        <p:spPr>
          <a:xfrm>
            <a:off x="6972186" y="647700"/>
            <a:ext cx="4571400" cy="2894100"/>
          </a:xfrm>
          <a:prstGeom prst="rect">
            <a:avLst/>
          </a:prstGeom>
          <a:noFill/>
          <a:ln>
            <a:noFill/>
          </a:ln>
        </p:spPr>
      </p:sp>
      <p:sp>
        <p:nvSpPr>
          <p:cNvPr id="278" name="Google Shape;278;g35ff48e154f_1_722"/>
          <p:cNvSpPr/>
          <p:nvPr>
            <p:ph idx="4" type="pic"/>
          </p:nvPr>
        </p:nvSpPr>
        <p:spPr>
          <a:xfrm>
            <a:off x="3088016" y="4418076"/>
            <a:ext cx="2208000" cy="1792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hoto-Title over image">
  <p:cSld name="Cover with photo-Title over image">
    <p:spTree>
      <p:nvGrpSpPr>
        <p:cNvPr id="46" name="Shape 46"/>
        <p:cNvGrpSpPr/>
        <p:nvPr/>
      </p:nvGrpSpPr>
      <p:grpSpPr>
        <a:xfrm>
          <a:off x="0" y="0"/>
          <a:ext cx="0" cy="0"/>
          <a:chOff x="0" y="0"/>
          <a:chExt cx="0" cy="0"/>
        </a:xfrm>
      </p:grpSpPr>
      <p:sp>
        <p:nvSpPr>
          <p:cNvPr id="47" name="Google Shape;47;g341b83b4efe_1_346"/>
          <p:cNvSpPr/>
          <p:nvPr>
            <p:ph idx="2" type="pic"/>
          </p:nvPr>
        </p:nvSpPr>
        <p:spPr>
          <a:xfrm>
            <a:off x="0" y="0"/>
            <a:ext cx="12192000" cy="5742900"/>
          </a:xfrm>
          <a:prstGeom prst="rect">
            <a:avLst/>
          </a:prstGeom>
          <a:noFill/>
          <a:ln>
            <a:noFill/>
          </a:ln>
        </p:spPr>
      </p:sp>
      <p:sp>
        <p:nvSpPr>
          <p:cNvPr id="48" name="Google Shape;48;g341b83b4efe_1_346"/>
          <p:cNvSpPr/>
          <p:nvPr/>
        </p:nvSpPr>
        <p:spPr>
          <a:xfrm>
            <a:off x="0" y="5742877"/>
            <a:ext cx="12192000" cy="1115100"/>
          </a:xfrm>
          <a:prstGeom prst="rect">
            <a:avLst/>
          </a:prstGeom>
          <a:solidFill>
            <a:srgbClr val="0B807B"/>
          </a:solidFill>
          <a:ln cap="flat" cmpd="sng" w="12700">
            <a:solidFill>
              <a:srgbClr val="075C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black and white logo&#10;&#10;Description automatically generated with low confidence" id="49" name="Google Shape;49;g341b83b4efe_1_346"/>
          <p:cNvPicPr preferRelativeResize="0"/>
          <p:nvPr/>
        </p:nvPicPr>
        <p:blipFill rotWithShape="1">
          <a:blip r:embed="rId2">
            <a:alphaModFix/>
          </a:blip>
          <a:srcRect b="0" l="0" r="0" t="0"/>
          <a:stretch/>
        </p:blipFill>
        <p:spPr>
          <a:xfrm>
            <a:off x="680226" y="5950683"/>
            <a:ext cx="2219092" cy="760489"/>
          </a:xfrm>
          <a:prstGeom prst="rect">
            <a:avLst/>
          </a:prstGeom>
          <a:noFill/>
          <a:ln>
            <a:noFill/>
          </a:ln>
        </p:spPr>
      </p:pic>
      <p:sp>
        <p:nvSpPr>
          <p:cNvPr id="50" name="Google Shape;50;g341b83b4efe_1_346"/>
          <p:cNvSpPr txBox="1"/>
          <p:nvPr>
            <p:ph idx="1" type="body"/>
          </p:nvPr>
        </p:nvSpPr>
        <p:spPr>
          <a:xfrm>
            <a:off x="6421120" y="2664853"/>
            <a:ext cx="5223000" cy="28884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SzPts val="4400"/>
              <a:buNone/>
              <a:defRPr b="1" sz="4400">
                <a:solidFill>
                  <a:schemeClr val="lt2"/>
                </a:solidFill>
              </a:defRPr>
            </a:lvl1pPr>
            <a:lvl2pPr indent="-457200" lvl="1" marL="914400" algn="l">
              <a:lnSpc>
                <a:spcPct val="90000"/>
              </a:lnSpc>
              <a:spcBef>
                <a:spcPts val="600"/>
              </a:spcBef>
              <a:spcAft>
                <a:spcPts val="0"/>
              </a:spcAft>
              <a:buSzPts val="3600"/>
              <a:buChar char="•"/>
              <a:defRPr sz="3600"/>
            </a:lvl2pPr>
            <a:lvl3pPr indent="-457200" lvl="2" marL="1371600" algn="l">
              <a:lnSpc>
                <a:spcPct val="90000"/>
              </a:lnSpc>
              <a:spcBef>
                <a:spcPts val="500"/>
              </a:spcBef>
              <a:spcAft>
                <a:spcPts val="0"/>
              </a:spcAft>
              <a:buSzPts val="3600"/>
              <a:buChar char="•"/>
              <a:defRPr sz="3600"/>
            </a:lvl3pPr>
            <a:lvl4pPr indent="-457200" lvl="3" marL="1828800" algn="l">
              <a:lnSpc>
                <a:spcPct val="90000"/>
              </a:lnSpc>
              <a:spcBef>
                <a:spcPts val="500"/>
              </a:spcBef>
              <a:spcAft>
                <a:spcPts val="0"/>
              </a:spcAft>
              <a:buSzPts val="3600"/>
              <a:buChar char="•"/>
              <a:defRPr sz="3600"/>
            </a:lvl4pPr>
            <a:lvl5pPr indent="-457200" lvl="4" marL="2286000" algn="l">
              <a:lnSpc>
                <a:spcPct val="90000"/>
              </a:lnSpc>
              <a:spcBef>
                <a:spcPts val="500"/>
              </a:spcBef>
              <a:spcAft>
                <a:spcPts val="0"/>
              </a:spcAft>
              <a:buSzPts val="3600"/>
              <a:buChar char="•"/>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341b83b4efe_1_346"/>
          <p:cNvSpPr txBox="1"/>
          <p:nvPr>
            <p:ph idx="3" type="body"/>
          </p:nvPr>
        </p:nvSpPr>
        <p:spPr>
          <a:xfrm>
            <a:off x="6421120" y="6051527"/>
            <a:ext cx="5223000" cy="5589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SzPts val="2800"/>
              <a:buNone/>
              <a:defRPr>
                <a:solidFill>
                  <a:schemeClr val="lt1"/>
                </a:solidFill>
              </a:defRPr>
            </a:lvl1pPr>
            <a:lvl2pPr indent="-342900" lvl="1" marL="914400" algn="l">
              <a:lnSpc>
                <a:spcPct val="90000"/>
              </a:lnSpc>
              <a:spcBef>
                <a:spcPts val="6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279" name="Shape 279"/>
        <p:cNvGrpSpPr/>
        <p:nvPr/>
      </p:nvGrpSpPr>
      <p:grpSpPr>
        <a:xfrm>
          <a:off x="0" y="0"/>
          <a:ext cx="0" cy="0"/>
          <a:chOff x="0" y="0"/>
          <a:chExt cx="0" cy="0"/>
        </a:xfrm>
      </p:grpSpPr>
      <p:sp>
        <p:nvSpPr>
          <p:cNvPr id="280" name="Google Shape;280;g35ff48e154f_1_726"/>
          <p:cNvSpPr/>
          <p:nvPr>
            <p:ph idx="2" type="pic"/>
          </p:nvPr>
        </p:nvSpPr>
        <p:spPr>
          <a:xfrm>
            <a:off x="-2132529" y="648462"/>
            <a:ext cx="5558700" cy="5559600"/>
          </a:xfrm>
          <a:prstGeom prst="ellipse">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281" name="Shape 281"/>
        <p:cNvGrpSpPr/>
        <p:nvPr/>
      </p:nvGrpSpPr>
      <p:grpSpPr>
        <a:xfrm>
          <a:off x="0" y="0"/>
          <a:ext cx="0" cy="0"/>
          <a:chOff x="0" y="0"/>
          <a:chExt cx="0" cy="0"/>
        </a:xfrm>
      </p:grpSpPr>
      <p:sp>
        <p:nvSpPr>
          <p:cNvPr id="282" name="Google Shape;282;g35ff48e154f_1_728"/>
          <p:cNvSpPr/>
          <p:nvPr>
            <p:ph idx="2" type="pic"/>
          </p:nvPr>
        </p:nvSpPr>
        <p:spPr>
          <a:xfrm>
            <a:off x="8151608" y="2171700"/>
            <a:ext cx="3392100" cy="2514600"/>
          </a:xfrm>
          <a:prstGeom prst="rect">
            <a:avLst/>
          </a:prstGeom>
          <a:noFill/>
          <a:ln>
            <a:noFill/>
          </a:ln>
        </p:spPr>
      </p:sp>
      <p:sp>
        <p:nvSpPr>
          <p:cNvPr id="283" name="Google Shape;283;g35ff48e154f_1_728"/>
          <p:cNvSpPr/>
          <p:nvPr>
            <p:ph idx="3" type="pic"/>
          </p:nvPr>
        </p:nvSpPr>
        <p:spPr>
          <a:xfrm>
            <a:off x="4399247" y="2171700"/>
            <a:ext cx="3392100" cy="2514600"/>
          </a:xfrm>
          <a:prstGeom prst="rect">
            <a:avLst/>
          </a:prstGeom>
          <a:noFill/>
          <a:ln>
            <a:noFill/>
          </a:ln>
        </p:spPr>
      </p:sp>
      <p:sp>
        <p:nvSpPr>
          <p:cNvPr id="284" name="Google Shape;284;g35ff48e154f_1_728"/>
          <p:cNvSpPr/>
          <p:nvPr>
            <p:ph idx="4" type="pic"/>
          </p:nvPr>
        </p:nvSpPr>
        <p:spPr>
          <a:xfrm>
            <a:off x="648409" y="2171700"/>
            <a:ext cx="3392100" cy="25146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285" name="Shape 285"/>
        <p:cNvGrpSpPr/>
        <p:nvPr/>
      </p:nvGrpSpPr>
      <p:grpSpPr>
        <a:xfrm>
          <a:off x="0" y="0"/>
          <a:ext cx="0" cy="0"/>
          <a:chOff x="0" y="0"/>
          <a:chExt cx="0" cy="0"/>
        </a:xfrm>
      </p:grpSpPr>
      <p:sp>
        <p:nvSpPr>
          <p:cNvPr id="286" name="Google Shape;286;g35ff48e154f_1_732"/>
          <p:cNvSpPr/>
          <p:nvPr>
            <p:ph idx="2" type="pic"/>
          </p:nvPr>
        </p:nvSpPr>
        <p:spPr>
          <a:xfrm>
            <a:off x="648409" y="647700"/>
            <a:ext cx="4950900" cy="5564100"/>
          </a:xfrm>
          <a:prstGeom prst="rect">
            <a:avLst/>
          </a:prstGeom>
          <a:noFill/>
          <a:ln>
            <a:noFill/>
          </a:ln>
        </p:spPr>
      </p:sp>
      <p:sp>
        <p:nvSpPr>
          <p:cNvPr id="287" name="Google Shape;287;g35ff48e154f_1_732"/>
          <p:cNvSpPr/>
          <p:nvPr>
            <p:ph idx="3" type="pic"/>
          </p:nvPr>
        </p:nvSpPr>
        <p:spPr>
          <a:xfrm>
            <a:off x="4381723" y="1905000"/>
            <a:ext cx="2436600" cy="30495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288" name="Shape 288"/>
        <p:cNvGrpSpPr/>
        <p:nvPr/>
      </p:nvGrpSpPr>
      <p:grpSpPr>
        <a:xfrm>
          <a:off x="0" y="0"/>
          <a:ext cx="0" cy="0"/>
          <a:chOff x="0" y="0"/>
          <a:chExt cx="0" cy="0"/>
        </a:xfrm>
      </p:grpSpPr>
      <p:sp>
        <p:nvSpPr>
          <p:cNvPr id="289" name="Google Shape;289;g35ff48e154f_1_735"/>
          <p:cNvSpPr/>
          <p:nvPr>
            <p:ph idx="2" type="pic"/>
          </p:nvPr>
        </p:nvSpPr>
        <p:spPr>
          <a:xfrm>
            <a:off x="6630854" y="647700"/>
            <a:ext cx="4950900" cy="55641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290" name="Shape 290"/>
        <p:cNvGrpSpPr/>
        <p:nvPr/>
      </p:nvGrpSpPr>
      <p:grpSpPr>
        <a:xfrm>
          <a:off x="0" y="0"/>
          <a:ext cx="0" cy="0"/>
          <a:chOff x="0" y="0"/>
          <a:chExt cx="0" cy="0"/>
        </a:xfrm>
      </p:grpSpPr>
      <p:sp>
        <p:nvSpPr>
          <p:cNvPr id="291" name="Google Shape;291;g35ff48e154f_1_737"/>
          <p:cNvSpPr/>
          <p:nvPr>
            <p:ph idx="2" type="pic"/>
          </p:nvPr>
        </p:nvSpPr>
        <p:spPr>
          <a:xfrm>
            <a:off x="3619822" y="1295400"/>
            <a:ext cx="7378500" cy="43068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292" name="Shape 292"/>
        <p:cNvGrpSpPr/>
        <p:nvPr/>
      </p:nvGrpSpPr>
      <p:grpSpPr>
        <a:xfrm>
          <a:off x="0" y="0"/>
          <a:ext cx="0" cy="0"/>
          <a:chOff x="0" y="0"/>
          <a:chExt cx="0" cy="0"/>
        </a:xfrm>
      </p:grpSpPr>
      <p:sp>
        <p:nvSpPr>
          <p:cNvPr id="293" name="Google Shape;293;g35ff48e154f_1_739"/>
          <p:cNvSpPr/>
          <p:nvPr>
            <p:ph idx="2" type="pic"/>
          </p:nvPr>
        </p:nvSpPr>
        <p:spPr>
          <a:xfrm>
            <a:off x="6629331" y="647700"/>
            <a:ext cx="4914300" cy="4914900"/>
          </a:xfrm>
          <a:prstGeom prst="rect">
            <a:avLst/>
          </a:prstGeom>
          <a:noFill/>
          <a:ln>
            <a:noFill/>
          </a:ln>
        </p:spPr>
      </p:sp>
      <p:sp>
        <p:nvSpPr>
          <p:cNvPr id="294" name="Google Shape;294;g35ff48e154f_1_739"/>
          <p:cNvSpPr/>
          <p:nvPr>
            <p:ph idx="3" type="pic"/>
          </p:nvPr>
        </p:nvSpPr>
        <p:spPr>
          <a:xfrm>
            <a:off x="648409" y="3009900"/>
            <a:ext cx="3200100" cy="32004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295" name="Shape 295"/>
        <p:cNvGrpSpPr/>
        <p:nvPr/>
      </p:nvGrpSpPr>
      <p:grpSpPr>
        <a:xfrm>
          <a:off x="0" y="0"/>
          <a:ext cx="0" cy="0"/>
          <a:chOff x="0" y="0"/>
          <a:chExt cx="0" cy="0"/>
        </a:xfrm>
      </p:grpSpPr>
      <p:sp>
        <p:nvSpPr>
          <p:cNvPr id="296" name="Google Shape;296;g35ff48e154f_1_742"/>
          <p:cNvSpPr/>
          <p:nvPr>
            <p:ph idx="2" type="pic"/>
          </p:nvPr>
        </p:nvSpPr>
        <p:spPr>
          <a:xfrm>
            <a:off x="6400760" y="2057400"/>
            <a:ext cx="5142900" cy="27432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 bullets" type="obj">
  <p:cSld name="OBJECT">
    <p:spTree>
      <p:nvGrpSpPr>
        <p:cNvPr id="297" name="Shape 297"/>
        <p:cNvGrpSpPr/>
        <p:nvPr/>
      </p:nvGrpSpPr>
      <p:grpSpPr>
        <a:xfrm>
          <a:off x="0" y="0"/>
          <a:ext cx="0" cy="0"/>
          <a:chOff x="0" y="0"/>
          <a:chExt cx="0" cy="0"/>
        </a:xfrm>
      </p:grpSpPr>
      <p:sp>
        <p:nvSpPr>
          <p:cNvPr id="298" name="Google Shape;298;g35ff48e154f_1_744"/>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Clr>
                <a:schemeClr val="dk1"/>
              </a:buClr>
              <a:buSzPts val="5250"/>
              <a:buFont typeface="Calibri"/>
              <a:buNone/>
              <a:defRPr b="0" i="0" sz="525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9" name="Google Shape;299;g35ff48e154f_1_744"/>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69836" lvl="0" marL="457200" marR="0" algn="l">
              <a:spcBef>
                <a:spcPts val="760"/>
              </a:spcBef>
              <a:spcAft>
                <a:spcPts val="0"/>
              </a:spcAft>
              <a:buClr>
                <a:schemeClr val="dk1"/>
              </a:buClr>
              <a:buSzPts val="3799"/>
              <a:buFont typeface="Arial"/>
              <a:buChar char="•"/>
              <a:defRPr b="0" i="0" sz="3799" u="none" cap="none" strike="noStrike">
                <a:solidFill>
                  <a:schemeClr val="dk1"/>
                </a:solidFill>
                <a:latin typeface="Calibri"/>
                <a:ea typeface="Calibri"/>
                <a:cs typeface="Calibri"/>
                <a:sym typeface="Calibri"/>
              </a:defRPr>
            </a:lvl1pPr>
            <a:lvl2pPr indent="-441261" lvl="1" marL="914400" marR="0" algn="l">
              <a:spcBef>
                <a:spcPts val="670"/>
              </a:spcBef>
              <a:spcAft>
                <a:spcPts val="0"/>
              </a:spcAft>
              <a:buClr>
                <a:schemeClr val="dk1"/>
              </a:buClr>
              <a:buSzPts val="3349"/>
              <a:buFont typeface="Arial"/>
              <a:buChar char="–"/>
              <a:defRPr b="0" i="0" sz="3349" u="none" cap="none" strike="noStrike">
                <a:solidFill>
                  <a:schemeClr val="dk1"/>
                </a:solidFill>
                <a:latin typeface="Calibri"/>
                <a:ea typeface="Calibri"/>
                <a:cs typeface="Calibri"/>
                <a:sym typeface="Calibri"/>
              </a:defRPr>
            </a:lvl2pPr>
            <a:lvl3pPr indent="-409575" lvl="2" marL="1371600" marR="0" algn="l">
              <a:spcBef>
                <a:spcPts val="570"/>
              </a:spcBef>
              <a:spcAft>
                <a:spcPts val="0"/>
              </a:spcAft>
              <a:buClr>
                <a:schemeClr val="dk1"/>
              </a:buClr>
              <a:buSzPts val="2850"/>
              <a:buFont typeface="Arial"/>
              <a:buChar char="•"/>
              <a:defRPr b="0" i="0" sz="2850" u="none" cap="none" strike="noStrike">
                <a:solidFill>
                  <a:schemeClr val="dk1"/>
                </a:solidFill>
                <a:latin typeface="Calibri"/>
                <a:ea typeface="Calibri"/>
                <a:cs typeface="Calibri"/>
                <a:sym typeface="Calibri"/>
              </a:defRPr>
            </a:lvl3pPr>
            <a:lvl4pPr indent="-381000" lvl="3" marL="18288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81000" lvl="5" marL="27432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300" name="Google Shape;300;g35ff48e154f_1_744"/>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marR="0" algn="r">
              <a:spcBef>
                <a:spcPts val="0"/>
              </a:spcBef>
              <a:buNone/>
              <a:defRPr b="1" i="0" sz="800" u="none" cap="none" strike="noStrike">
                <a:solidFill>
                  <a:schemeClr val="lt1"/>
                </a:solidFill>
                <a:latin typeface="Arial"/>
                <a:ea typeface="Arial"/>
                <a:cs typeface="Arial"/>
                <a:sym typeface="Arial"/>
              </a:defRPr>
            </a:lvl1pPr>
            <a:lvl2pPr indent="0" lvl="1" marL="0" marR="0" algn="r">
              <a:spcBef>
                <a:spcPts val="0"/>
              </a:spcBef>
              <a:buNone/>
              <a:defRPr b="1" i="0" sz="800" u="none" cap="none" strike="noStrike">
                <a:solidFill>
                  <a:schemeClr val="lt1"/>
                </a:solidFill>
                <a:latin typeface="Arial"/>
                <a:ea typeface="Arial"/>
                <a:cs typeface="Arial"/>
                <a:sym typeface="Arial"/>
              </a:defRPr>
            </a:lvl2pPr>
            <a:lvl3pPr indent="0" lvl="2" marL="0" marR="0" algn="r">
              <a:spcBef>
                <a:spcPts val="0"/>
              </a:spcBef>
              <a:buNone/>
              <a:defRPr b="1" i="0" sz="800" u="none" cap="none" strike="noStrike">
                <a:solidFill>
                  <a:schemeClr val="lt1"/>
                </a:solidFill>
                <a:latin typeface="Arial"/>
                <a:ea typeface="Arial"/>
                <a:cs typeface="Arial"/>
                <a:sym typeface="Arial"/>
              </a:defRPr>
            </a:lvl3pPr>
            <a:lvl4pPr indent="0" lvl="3" marL="0" marR="0" algn="r">
              <a:spcBef>
                <a:spcPts val="0"/>
              </a:spcBef>
              <a:buNone/>
              <a:defRPr b="1" i="0" sz="800" u="none" cap="none" strike="noStrike">
                <a:solidFill>
                  <a:schemeClr val="lt1"/>
                </a:solidFill>
                <a:latin typeface="Arial"/>
                <a:ea typeface="Arial"/>
                <a:cs typeface="Arial"/>
                <a:sym typeface="Arial"/>
              </a:defRPr>
            </a:lvl4pPr>
            <a:lvl5pPr indent="0" lvl="4" marL="0" marR="0" algn="r">
              <a:spcBef>
                <a:spcPts val="0"/>
              </a:spcBef>
              <a:buNone/>
              <a:defRPr b="1" i="0" sz="800" u="none" cap="none" strike="noStrike">
                <a:solidFill>
                  <a:schemeClr val="lt1"/>
                </a:solidFill>
                <a:latin typeface="Arial"/>
                <a:ea typeface="Arial"/>
                <a:cs typeface="Arial"/>
                <a:sym typeface="Arial"/>
              </a:defRPr>
            </a:lvl5pPr>
            <a:lvl6pPr indent="0" lvl="5" marL="0" marR="0" algn="r">
              <a:spcBef>
                <a:spcPts val="0"/>
              </a:spcBef>
              <a:buNone/>
              <a:defRPr b="1" i="0" sz="800" u="none" cap="none" strike="noStrike">
                <a:solidFill>
                  <a:schemeClr val="lt1"/>
                </a:solidFill>
                <a:latin typeface="Arial"/>
                <a:ea typeface="Arial"/>
                <a:cs typeface="Arial"/>
                <a:sym typeface="Arial"/>
              </a:defRPr>
            </a:lvl6pPr>
            <a:lvl7pPr indent="0" lvl="6" marL="0" marR="0" algn="r">
              <a:spcBef>
                <a:spcPts val="0"/>
              </a:spcBef>
              <a:buNone/>
              <a:defRPr b="1" i="0" sz="800" u="none" cap="none" strike="noStrike">
                <a:solidFill>
                  <a:schemeClr val="lt1"/>
                </a:solidFill>
                <a:latin typeface="Arial"/>
                <a:ea typeface="Arial"/>
                <a:cs typeface="Arial"/>
                <a:sym typeface="Arial"/>
              </a:defRPr>
            </a:lvl7pPr>
            <a:lvl8pPr indent="0" lvl="7" marL="0" marR="0" algn="r">
              <a:spcBef>
                <a:spcPts val="0"/>
              </a:spcBef>
              <a:buNone/>
              <a:defRPr b="1" i="0" sz="800" u="none" cap="none" strike="noStrike">
                <a:solidFill>
                  <a:schemeClr val="lt1"/>
                </a:solidFill>
                <a:latin typeface="Arial"/>
                <a:ea typeface="Arial"/>
                <a:cs typeface="Arial"/>
                <a:sym typeface="Arial"/>
              </a:defRPr>
            </a:lvl8pPr>
            <a:lvl9pPr indent="0" lvl="8" marL="0" marR="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 bullets">
  <p:cSld name="Title with content + bullets">
    <p:spTree>
      <p:nvGrpSpPr>
        <p:cNvPr id="308" name="Shape 308"/>
        <p:cNvGrpSpPr/>
        <p:nvPr/>
      </p:nvGrpSpPr>
      <p:grpSpPr>
        <a:xfrm>
          <a:off x="0" y="0"/>
          <a:ext cx="0" cy="0"/>
          <a:chOff x="0" y="0"/>
          <a:chExt cx="0" cy="0"/>
        </a:xfrm>
      </p:grpSpPr>
      <p:sp>
        <p:nvSpPr>
          <p:cNvPr id="309" name="Google Shape;309;g35ff48e154f_1_755"/>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008D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g35ff48e154f_1_755"/>
          <p:cNvSpPr txBox="1"/>
          <p:nvPr>
            <p:ph idx="1" type="body"/>
          </p:nvPr>
        </p:nvSpPr>
        <p:spPr>
          <a:xfrm>
            <a:off x="975360" y="1645920"/>
            <a:ext cx="10515600" cy="44196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g35ff48e154f_1_755"/>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2" name="Google Shape;312;g35ff48e154f_1_755"/>
          <p:cNvSpPr txBox="1"/>
          <p:nvPr>
            <p:ph idx="2" type="body"/>
          </p:nvPr>
        </p:nvSpPr>
        <p:spPr>
          <a:xfrm>
            <a:off x="975361" y="1096964"/>
            <a:ext cx="10562100" cy="477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400"/>
              <a:buFont typeface="Arial"/>
              <a:buNone/>
              <a:defRPr b="1" sz="2400">
                <a:solidFill>
                  <a:srgbClr val="8E437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313" name="Shape 313"/>
        <p:cNvGrpSpPr/>
        <p:nvPr/>
      </p:nvGrpSpPr>
      <p:grpSpPr>
        <a:xfrm>
          <a:off x="0" y="0"/>
          <a:ext cx="0" cy="0"/>
          <a:chOff x="0" y="0"/>
          <a:chExt cx="0" cy="0"/>
        </a:xfrm>
      </p:grpSpPr>
      <p:sp>
        <p:nvSpPr>
          <p:cNvPr id="314" name="Google Shape;314;g35ff48e154f_1_760"/>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008D70"/>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g35ff48e154f_1_760"/>
          <p:cNvSpPr txBox="1"/>
          <p:nvPr>
            <p:ph idx="1" type="body"/>
          </p:nvPr>
        </p:nvSpPr>
        <p:spPr>
          <a:xfrm>
            <a:off x="975361" y="1645920"/>
            <a:ext cx="10509600" cy="4815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6" name="Google Shape;316;g35ff48e154f_1_760"/>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algn="r">
              <a:spcBef>
                <a:spcPts val="0"/>
              </a:spcBef>
              <a:buNone/>
              <a:defRPr b="1" i="0" sz="800" u="none" cap="none" strike="noStrike">
                <a:solidFill>
                  <a:schemeClr val="lt1"/>
                </a:solidFill>
                <a:latin typeface="Arial"/>
                <a:ea typeface="Arial"/>
                <a:cs typeface="Arial"/>
                <a:sym typeface="Arial"/>
              </a:defRPr>
            </a:lvl1pPr>
            <a:lvl2pPr indent="0" lvl="1" marL="0" algn="r">
              <a:spcBef>
                <a:spcPts val="0"/>
              </a:spcBef>
              <a:buNone/>
              <a:defRPr b="1" i="0" sz="800" u="none" cap="none" strike="noStrike">
                <a:solidFill>
                  <a:schemeClr val="lt1"/>
                </a:solidFill>
                <a:latin typeface="Arial"/>
                <a:ea typeface="Arial"/>
                <a:cs typeface="Arial"/>
                <a:sym typeface="Arial"/>
              </a:defRPr>
            </a:lvl2pPr>
            <a:lvl3pPr indent="0" lvl="2" marL="0" algn="r">
              <a:spcBef>
                <a:spcPts val="0"/>
              </a:spcBef>
              <a:buNone/>
              <a:defRPr b="1" i="0" sz="800" u="none" cap="none" strike="noStrike">
                <a:solidFill>
                  <a:schemeClr val="lt1"/>
                </a:solidFill>
                <a:latin typeface="Arial"/>
                <a:ea typeface="Arial"/>
                <a:cs typeface="Arial"/>
                <a:sym typeface="Arial"/>
              </a:defRPr>
            </a:lvl3pPr>
            <a:lvl4pPr indent="0" lvl="3" marL="0" algn="r">
              <a:spcBef>
                <a:spcPts val="0"/>
              </a:spcBef>
              <a:buNone/>
              <a:defRPr b="1" i="0" sz="800" u="none" cap="none" strike="noStrike">
                <a:solidFill>
                  <a:schemeClr val="lt1"/>
                </a:solidFill>
                <a:latin typeface="Arial"/>
                <a:ea typeface="Arial"/>
                <a:cs typeface="Arial"/>
                <a:sym typeface="Arial"/>
              </a:defRPr>
            </a:lvl4pPr>
            <a:lvl5pPr indent="0" lvl="4" marL="0" algn="r">
              <a:spcBef>
                <a:spcPts val="0"/>
              </a:spcBef>
              <a:buNone/>
              <a:defRPr b="1" i="0" sz="800" u="none" cap="none" strike="noStrike">
                <a:solidFill>
                  <a:schemeClr val="lt1"/>
                </a:solidFill>
                <a:latin typeface="Arial"/>
                <a:ea typeface="Arial"/>
                <a:cs typeface="Arial"/>
                <a:sym typeface="Arial"/>
              </a:defRPr>
            </a:lvl5pPr>
            <a:lvl6pPr indent="0" lvl="5" marL="0" algn="r">
              <a:spcBef>
                <a:spcPts val="0"/>
              </a:spcBef>
              <a:buNone/>
              <a:defRPr b="1" i="0" sz="800" u="none" cap="none" strike="noStrike">
                <a:solidFill>
                  <a:schemeClr val="lt1"/>
                </a:solidFill>
                <a:latin typeface="Arial"/>
                <a:ea typeface="Arial"/>
                <a:cs typeface="Arial"/>
                <a:sym typeface="Arial"/>
              </a:defRPr>
            </a:lvl6pPr>
            <a:lvl7pPr indent="0" lvl="6" marL="0" algn="r">
              <a:spcBef>
                <a:spcPts val="0"/>
              </a:spcBef>
              <a:buNone/>
              <a:defRPr b="1" i="0" sz="800" u="none" cap="none" strike="noStrike">
                <a:solidFill>
                  <a:schemeClr val="lt1"/>
                </a:solidFill>
                <a:latin typeface="Arial"/>
                <a:ea typeface="Arial"/>
                <a:cs typeface="Arial"/>
                <a:sym typeface="Arial"/>
              </a:defRPr>
            </a:lvl7pPr>
            <a:lvl8pPr indent="0" lvl="7" marL="0" algn="r">
              <a:spcBef>
                <a:spcPts val="0"/>
              </a:spcBef>
              <a:buNone/>
              <a:defRPr b="1" i="0" sz="800" u="none" cap="none" strike="noStrike">
                <a:solidFill>
                  <a:schemeClr val="lt1"/>
                </a:solidFill>
                <a:latin typeface="Arial"/>
                <a:ea typeface="Arial"/>
                <a:cs typeface="Arial"/>
                <a:sym typeface="Arial"/>
              </a:defRPr>
            </a:lvl8pPr>
            <a:lvl9pPr indent="0" lvl="8" marL="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7" name="Google Shape;317;g35ff48e154f_1_760"/>
          <p:cNvSpPr txBox="1"/>
          <p:nvPr>
            <p:ph idx="2" type="body"/>
          </p:nvPr>
        </p:nvSpPr>
        <p:spPr>
          <a:xfrm>
            <a:off x="975361" y="1096964"/>
            <a:ext cx="10562100" cy="47790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400"/>
              <a:buFont typeface="Arial"/>
              <a:buNone/>
              <a:defRPr b="1" sz="2400">
                <a:solidFill>
                  <a:srgbClr val="8E437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on left w photo on right">
  <p:cSld name="1_Content on left w photo on right">
    <p:spTree>
      <p:nvGrpSpPr>
        <p:cNvPr id="52" name="Shape 52"/>
        <p:cNvGrpSpPr/>
        <p:nvPr/>
      </p:nvGrpSpPr>
      <p:grpSpPr>
        <a:xfrm>
          <a:off x="0" y="0"/>
          <a:ext cx="0" cy="0"/>
          <a:chOff x="0" y="0"/>
          <a:chExt cx="0" cy="0"/>
        </a:xfrm>
      </p:grpSpPr>
      <p:sp>
        <p:nvSpPr>
          <p:cNvPr id="53" name="Google Shape;53;g341b83b4efe_1_352"/>
          <p:cNvSpPr/>
          <p:nvPr>
            <p:ph idx="2" type="pic"/>
          </p:nvPr>
        </p:nvSpPr>
        <p:spPr>
          <a:xfrm>
            <a:off x="5631367" y="1606041"/>
            <a:ext cx="5720700" cy="4668900"/>
          </a:xfrm>
          <a:prstGeom prst="rect">
            <a:avLst/>
          </a:prstGeom>
          <a:noFill/>
          <a:ln>
            <a:noFill/>
          </a:ln>
        </p:spPr>
      </p:sp>
      <p:sp>
        <p:nvSpPr>
          <p:cNvPr id="54" name="Google Shape;54;g341b83b4efe_1_352"/>
          <p:cNvSpPr txBox="1"/>
          <p:nvPr>
            <p:ph type="title"/>
          </p:nvPr>
        </p:nvSpPr>
        <p:spPr>
          <a:xfrm>
            <a:off x="839788" y="457200"/>
            <a:ext cx="10514100" cy="9546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g341b83b4efe_1_352"/>
          <p:cNvSpPr txBox="1"/>
          <p:nvPr>
            <p:ph idx="1" type="body"/>
          </p:nvPr>
        </p:nvSpPr>
        <p:spPr>
          <a:xfrm>
            <a:off x="839788" y="2692400"/>
            <a:ext cx="4434600" cy="3582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g341b83b4efe_1_352"/>
          <p:cNvSpPr txBox="1"/>
          <p:nvPr>
            <p:ph idx="3" type="body"/>
          </p:nvPr>
        </p:nvSpPr>
        <p:spPr>
          <a:xfrm>
            <a:off x="839788" y="1574800"/>
            <a:ext cx="4434600" cy="954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6BB4A"/>
              </a:buClr>
              <a:buSzPts val="2400"/>
              <a:buFont typeface="Nunito Sans"/>
              <a:buNone/>
              <a:defRPr b="1" sz="2400">
                <a:solidFill>
                  <a:srgbClr val="6D6E70"/>
                </a:solidFill>
                <a:latin typeface="Nunito Sans"/>
                <a:ea typeface="Nunito Sans"/>
                <a:cs typeface="Nunito Sans"/>
                <a:sym typeface="Nunito Sans"/>
              </a:defRPr>
            </a:lvl1pPr>
            <a:lvl2pPr indent="-228600" lvl="1" marL="914400" algn="l">
              <a:lnSpc>
                <a:spcPct val="90000"/>
              </a:lnSpc>
              <a:spcBef>
                <a:spcPts val="6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A picture containing text, sign, vector graphics&#10;&#10;Description automatically generated" id="57" name="Google Shape;57;g341b83b4efe_1_352"/>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58" name="Google Shape;58;g341b83b4efe_1_352"/>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g341b83b4efe_1_352"/>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0" name="Google Shape;60;g341b83b4efe_1_352"/>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hree Content">
  <p:cSld name="3_Three Content">
    <p:spTree>
      <p:nvGrpSpPr>
        <p:cNvPr id="61" name="Shape 61"/>
        <p:cNvGrpSpPr/>
        <p:nvPr/>
      </p:nvGrpSpPr>
      <p:grpSpPr>
        <a:xfrm>
          <a:off x="0" y="0"/>
          <a:ext cx="0" cy="0"/>
          <a:chOff x="0" y="0"/>
          <a:chExt cx="0" cy="0"/>
        </a:xfrm>
      </p:grpSpPr>
      <p:sp>
        <p:nvSpPr>
          <p:cNvPr id="62" name="Google Shape;62;g341b83b4efe_1_361"/>
          <p:cNvSpPr txBox="1"/>
          <p:nvPr>
            <p:ph idx="1" type="body"/>
          </p:nvPr>
        </p:nvSpPr>
        <p:spPr>
          <a:xfrm>
            <a:off x="838199"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g341b83b4efe_1_361"/>
          <p:cNvSpPr txBox="1"/>
          <p:nvPr>
            <p:ph idx="2" type="body"/>
          </p:nvPr>
        </p:nvSpPr>
        <p:spPr>
          <a:xfrm>
            <a:off x="4402015"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g341b83b4efe_1_361"/>
          <p:cNvSpPr txBox="1"/>
          <p:nvPr>
            <p:ph idx="3" type="body"/>
          </p:nvPr>
        </p:nvSpPr>
        <p:spPr>
          <a:xfrm>
            <a:off x="7959054"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g341b83b4efe_1_361"/>
          <p:cNvSpPr/>
          <p:nvPr>
            <p:ph idx="4" type="pic"/>
          </p:nvPr>
        </p:nvSpPr>
        <p:spPr>
          <a:xfrm>
            <a:off x="838200" y="1909402"/>
            <a:ext cx="3370200" cy="1122000"/>
          </a:xfrm>
          <a:prstGeom prst="rect">
            <a:avLst/>
          </a:prstGeom>
          <a:noFill/>
          <a:ln>
            <a:noFill/>
          </a:ln>
        </p:spPr>
      </p:sp>
      <p:sp>
        <p:nvSpPr>
          <p:cNvPr id="66" name="Google Shape;66;g341b83b4efe_1_361"/>
          <p:cNvSpPr/>
          <p:nvPr>
            <p:ph idx="5" type="pic"/>
          </p:nvPr>
        </p:nvSpPr>
        <p:spPr>
          <a:xfrm>
            <a:off x="4392930" y="1909402"/>
            <a:ext cx="3370200" cy="1122000"/>
          </a:xfrm>
          <a:prstGeom prst="rect">
            <a:avLst/>
          </a:prstGeom>
          <a:noFill/>
          <a:ln>
            <a:noFill/>
          </a:ln>
        </p:spPr>
      </p:sp>
      <p:sp>
        <p:nvSpPr>
          <p:cNvPr id="67" name="Google Shape;67;g341b83b4efe_1_361"/>
          <p:cNvSpPr/>
          <p:nvPr>
            <p:ph idx="6" type="pic"/>
          </p:nvPr>
        </p:nvSpPr>
        <p:spPr>
          <a:xfrm>
            <a:off x="7970520" y="1909402"/>
            <a:ext cx="3370200" cy="1122000"/>
          </a:xfrm>
          <a:prstGeom prst="rect">
            <a:avLst/>
          </a:prstGeom>
          <a:noFill/>
          <a:ln>
            <a:noFill/>
          </a:ln>
        </p:spPr>
      </p:sp>
      <p:pic>
        <p:nvPicPr>
          <p:cNvPr descr="A picture containing text, sign, vector graphics&#10;&#10;Description automatically generated" id="68" name="Google Shape;68;g341b83b4efe_1_361"/>
          <p:cNvPicPr preferRelativeResize="0"/>
          <p:nvPr/>
        </p:nvPicPr>
        <p:blipFill rotWithShape="1">
          <a:blip r:embed="rId2">
            <a:alphaModFix/>
          </a:blip>
          <a:srcRect b="0" l="0" r="0" t="0"/>
          <a:stretch/>
        </p:blipFill>
        <p:spPr>
          <a:xfrm>
            <a:off x="828040" y="6458373"/>
            <a:ext cx="752575" cy="365760"/>
          </a:xfrm>
          <a:prstGeom prst="rect">
            <a:avLst/>
          </a:prstGeom>
          <a:noFill/>
          <a:ln>
            <a:noFill/>
          </a:ln>
        </p:spPr>
      </p:pic>
      <p:sp>
        <p:nvSpPr>
          <p:cNvPr id="69" name="Google Shape;69;g341b83b4efe_1_361"/>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70" name="Google Shape;70;g341b83b4efe_1_361"/>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71" name="Google Shape;71;g341b83b4efe_1_361"/>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72" name="Google Shape;72;g341b83b4efe_1_361"/>
          <p:cNvSpPr txBox="1"/>
          <p:nvPr>
            <p:ph type="title"/>
          </p:nvPr>
        </p:nvSpPr>
        <p:spPr>
          <a:xfrm>
            <a:off x="839788" y="457200"/>
            <a:ext cx="10514100" cy="719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341b83b4efe_1_361"/>
          <p:cNvSpPr txBox="1"/>
          <p:nvPr>
            <p:ph idx="7" type="body"/>
          </p:nvPr>
        </p:nvSpPr>
        <p:spPr>
          <a:xfrm>
            <a:off x="839788"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g341b83b4efe_1_361"/>
          <p:cNvSpPr txBox="1"/>
          <p:nvPr>
            <p:ph idx="8" type="body"/>
          </p:nvPr>
        </p:nvSpPr>
        <p:spPr>
          <a:xfrm>
            <a:off x="4399421"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g341b83b4efe_1_361"/>
          <p:cNvSpPr txBox="1"/>
          <p:nvPr>
            <p:ph idx="9" type="body"/>
          </p:nvPr>
        </p:nvSpPr>
        <p:spPr>
          <a:xfrm>
            <a:off x="7970520" y="3128223"/>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6" name="Shape 76"/>
        <p:cNvGrpSpPr/>
        <p:nvPr/>
      </p:nvGrpSpPr>
      <p:grpSpPr>
        <a:xfrm>
          <a:off x="0" y="0"/>
          <a:ext cx="0" cy="0"/>
          <a:chOff x="0" y="0"/>
          <a:chExt cx="0" cy="0"/>
        </a:xfrm>
      </p:grpSpPr>
      <p:sp>
        <p:nvSpPr>
          <p:cNvPr id="77" name="Google Shape;77;g341b83b4efe_1_3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a:solidFill>
                  <a:srgbClr val="0B807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sign, vector graphics&#10;&#10;Description automatically generated" id="78" name="Google Shape;78;g341b83b4efe_1_376"/>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79" name="Google Shape;79;g341b83b4efe_1_376"/>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g341b83b4efe_1_376"/>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81" name="Google Shape;81;g341b83b4efe_1_376"/>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82" name="Google Shape;82;g341b83b4efe_1_376"/>
          <p:cNvSpPr txBox="1"/>
          <p:nvPr>
            <p:ph idx="1" type="body"/>
          </p:nvPr>
        </p:nvSpPr>
        <p:spPr>
          <a:xfrm>
            <a:off x="838200" y="1834538"/>
            <a:ext cx="10515600" cy="4389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Content">
  <p:cSld name="1_Three Content">
    <p:spTree>
      <p:nvGrpSpPr>
        <p:cNvPr id="83" name="Shape 83"/>
        <p:cNvGrpSpPr/>
        <p:nvPr/>
      </p:nvGrpSpPr>
      <p:grpSpPr>
        <a:xfrm>
          <a:off x="0" y="0"/>
          <a:ext cx="0" cy="0"/>
          <a:chOff x="0" y="0"/>
          <a:chExt cx="0" cy="0"/>
        </a:xfrm>
      </p:grpSpPr>
      <p:sp>
        <p:nvSpPr>
          <p:cNvPr id="84" name="Google Shape;84;g341b83b4efe_1_383"/>
          <p:cNvSpPr txBox="1"/>
          <p:nvPr>
            <p:ph type="title"/>
          </p:nvPr>
        </p:nvSpPr>
        <p:spPr>
          <a:xfrm>
            <a:off x="838200" y="365125"/>
            <a:ext cx="10487700" cy="811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g341b83b4efe_1_383"/>
          <p:cNvSpPr/>
          <p:nvPr>
            <p:ph idx="2" type="pic"/>
          </p:nvPr>
        </p:nvSpPr>
        <p:spPr>
          <a:xfrm>
            <a:off x="838200" y="1361439"/>
            <a:ext cx="3370200" cy="3112500"/>
          </a:xfrm>
          <a:prstGeom prst="rect">
            <a:avLst/>
          </a:prstGeom>
          <a:noFill/>
          <a:ln>
            <a:noFill/>
          </a:ln>
        </p:spPr>
      </p:sp>
      <p:sp>
        <p:nvSpPr>
          <p:cNvPr id="86" name="Google Shape;86;g341b83b4efe_1_383"/>
          <p:cNvSpPr/>
          <p:nvPr>
            <p:ph idx="3" type="pic"/>
          </p:nvPr>
        </p:nvSpPr>
        <p:spPr>
          <a:xfrm>
            <a:off x="4392930" y="1361439"/>
            <a:ext cx="3370200" cy="3112500"/>
          </a:xfrm>
          <a:prstGeom prst="rect">
            <a:avLst/>
          </a:prstGeom>
          <a:noFill/>
          <a:ln>
            <a:noFill/>
          </a:ln>
        </p:spPr>
      </p:sp>
      <p:sp>
        <p:nvSpPr>
          <p:cNvPr id="87" name="Google Shape;87;g341b83b4efe_1_383"/>
          <p:cNvSpPr/>
          <p:nvPr>
            <p:ph idx="4" type="pic"/>
          </p:nvPr>
        </p:nvSpPr>
        <p:spPr>
          <a:xfrm>
            <a:off x="7970520" y="1361439"/>
            <a:ext cx="3370200" cy="3112500"/>
          </a:xfrm>
          <a:prstGeom prst="rect">
            <a:avLst/>
          </a:prstGeom>
          <a:noFill/>
          <a:ln>
            <a:noFill/>
          </a:ln>
        </p:spPr>
      </p:sp>
      <p:pic>
        <p:nvPicPr>
          <p:cNvPr descr="A picture containing text, sign, vector graphics&#10;&#10;Description automatically generated" id="88" name="Google Shape;88;g341b83b4efe_1_383"/>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89" name="Google Shape;89;g341b83b4efe_1_383"/>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90" name="Google Shape;90;g341b83b4efe_1_383"/>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1" name="Google Shape;91;g341b83b4efe_1_383"/>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92" name="Google Shape;92;g341b83b4efe_1_383"/>
          <p:cNvSpPr txBox="1"/>
          <p:nvPr>
            <p:ph idx="1" type="body"/>
          </p:nvPr>
        </p:nvSpPr>
        <p:spPr>
          <a:xfrm>
            <a:off x="838199" y="4658912"/>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17500" lvl="1" marL="914400" algn="l">
              <a:lnSpc>
                <a:spcPct val="90000"/>
              </a:lnSpc>
              <a:spcBef>
                <a:spcPts val="600"/>
              </a:spcBef>
              <a:spcAft>
                <a:spcPts val="0"/>
              </a:spcAft>
              <a:buSzPts val="1400"/>
              <a:buFont typeface="Courier New"/>
              <a:buChar char="o"/>
              <a:defRPr sz="14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g341b83b4efe_1_383"/>
          <p:cNvSpPr txBox="1"/>
          <p:nvPr>
            <p:ph idx="5" type="body"/>
          </p:nvPr>
        </p:nvSpPr>
        <p:spPr>
          <a:xfrm>
            <a:off x="4392929" y="4634509"/>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g341b83b4efe_1_383"/>
          <p:cNvSpPr txBox="1"/>
          <p:nvPr>
            <p:ph idx="6" type="body"/>
          </p:nvPr>
        </p:nvSpPr>
        <p:spPr>
          <a:xfrm>
            <a:off x="7970520" y="4624043"/>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theme" Target="../theme/theme1.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slideLayout" Target="../slideLayouts/slideLayout57.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0" Type="http://schemas.openxmlformats.org/officeDocument/2006/relationships/theme" Target="../theme/theme5.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marR="0" rtl="0" algn="l">
              <a:lnSpc>
                <a:spcPct val="90000"/>
              </a:lnSpc>
              <a:spcBef>
                <a:spcPts val="0"/>
              </a:spcBef>
              <a:spcAft>
                <a:spcPts val="0"/>
              </a:spcAft>
              <a:buClr>
                <a:srgbClr val="A4BF60"/>
              </a:buClr>
              <a:buSzPts val="3400"/>
              <a:buFont typeface="Arial"/>
              <a:buNone/>
              <a:defRPr b="0" i="0" sz="3400" u="none" cap="none" strike="noStrike">
                <a:solidFill>
                  <a:srgbClr val="A4BF6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0"/>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marR="0" rtl="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100000"/>
              </a:lnSpc>
              <a:spcBef>
                <a:spcPts val="60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0"/>
              </a:spcBef>
              <a:spcAft>
                <a:spcPts val="0"/>
              </a:spcAft>
              <a:buClr>
                <a:srgbClr val="A4BF60"/>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40"/>
          <p:cNvSpPr/>
          <p:nvPr/>
        </p:nvSpPr>
        <p:spPr>
          <a:xfrm>
            <a:off x="0" y="0"/>
            <a:ext cx="555413" cy="66548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 name="Google Shape;13;p40"/>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 name="Google Shape;14;p40"/>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g35ff48e154f_1_611"/>
          <p:cNvSpPr txBox="1"/>
          <p:nvPr>
            <p:ph type="title"/>
          </p:nvPr>
        </p:nvSpPr>
        <p:spPr>
          <a:xfrm>
            <a:off x="975360" y="365760"/>
            <a:ext cx="10515600" cy="579900"/>
          </a:xfrm>
          <a:prstGeom prst="rect">
            <a:avLst/>
          </a:prstGeom>
          <a:noFill/>
          <a:ln>
            <a:noFill/>
          </a:ln>
        </p:spPr>
        <p:txBody>
          <a:bodyPr anchorCtr="0" anchor="t" bIns="0" lIns="91425" spcFirstLastPara="1" rIns="91425" wrap="square" tIns="0">
            <a:noAutofit/>
          </a:bodyPr>
          <a:lstStyle>
            <a:lvl1pPr lvl="0" marR="0" algn="l">
              <a:lnSpc>
                <a:spcPct val="90000"/>
              </a:lnSpc>
              <a:spcBef>
                <a:spcPts val="0"/>
              </a:spcBef>
              <a:spcAft>
                <a:spcPts val="0"/>
              </a:spcAft>
              <a:buClr>
                <a:srgbClr val="008D70"/>
              </a:buClr>
              <a:buSzPts val="3400"/>
              <a:buFont typeface="Arial"/>
              <a:buNone/>
              <a:defRPr b="0" i="0" sz="3400" u="none" cap="none" strike="noStrike">
                <a:solidFill>
                  <a:srgbClr val="008D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6" name="Google Shape;166;g35ff48e154f_1_611"/>
          <p:cNvSpPr txBox="1"/>
          <p:nvPr>
            <p:ph idx="1" type="body"/>
          </p:nvPr>
        </p:nvSpPr>
        <p:spPr>
          <a:xfrm>
            <a:off x="975360" y="1280161"/>
            <a:ext cx="10515600" cy="5039400"/>
          </a:xfrm>
          <a:prstGeom prst="rect">
            <a:avLst/>
          </a:prstGeom>
          <a:noFill/>
          <a:ln>
            <a:noFill/>
          </a:ln>
        </p:spPr>
        <p:txBody>
          <a:bodyPr anchorCtr="0" anchor="t" bIns="0" lIns="91425" spcFirstLastPara="1" rIns="91425" wrap="square" tIns="0">
            <a:noAutofit/>
          </a:bodyPr>
          <a:lstStyle>
            <a:lvl1pPr indent="-228600" lvl="0" marL="457200" marR="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algn="l">
              <a:lnSpc>
                <a:spcPct val="100000"/>
              </a:lnSpc>
              <a:spcBef>
                <a:spcPts val="600"/>
              </a:spcBef>
              <a:spcAft>
                <a:spcPts val="0"/>
              </a:spcAft>
              <a:buClr>
                <a:srgbClr val="A4BF60"/>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g35ff48e154f_1_611"/>
          <p:cNvSpPr/>
          <p:nvPr/>
        </p:nvSpPr>
        <p:spPr>
          <a:xfrm>
            <a:off x="0" y="0"/>
            <a:ext cx="555300" cy="66549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8" name="Google Shape;168;g35ff48e154f_1_611"/>
          <p:cNvSpPr/>
          <p:nvPr/>
        </p:nvSpPr>
        <p:spPr>
          <a:xfrm>
            <a:off x="0" y="6654800"/>
            <a:ext cx="12192000" cy="203100"/>
          </a:xfrm>
          <a:prstGeom prst="rect">
            <a:avLst/>
          </a:prstGeom>
          <a:solidFill>
            <a:srgbClr val="A4BF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9" name="Google Shape;169;g35ff48e154f_1_611"/>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marR="0" algn="r">
              <a:spcBef>
                <a:spcPts val="0"/>
              </a:spcBef>
              <a:buNone/>
              <a:defRPr b="1" i="0" sz="800" u="none" cap="none" strike="noStrike">
                <a:solidFill>
                  <a:schemeClr val="lt1"/>
                </a:solidFill>
                <a:latin typeface="Arial"/>
                <a:ea typeface="Arial"/>
                <a:cs typeface="Arial"/>
                <a:sym typeface="Arial"/>
              </a:defRPr>
            </a:lvl1pPr>
            <a:lvl2pPr indent="0" lvl="1" marL="0" marR="0" algn="r">
              <a:spcBef>
                <a:spcPts val="0"/>
              </a:spcBef>
              <a:buNone/>
              <a:defRPr b="1" i="0" sz="800" u="none" cap="none" strike="noStrike">
                <a:solidFill>
                  <a:schemeClr val="lt1"/>
                </a:solidFill>
                <a:latin typeface="Arial"/>
                <a:ea typeface="Arial"/>
                <a:cs typeface="Arial"/>
                <a:sym typeface="Arial"/>
              </a:defRPr>
            </a:lvl2pPr>
            <a:lvl3pPr indent="0" lvl="2" marL="0" marR="0" algn="r">
              <a:spcBef>
                <a:spcPts val="0"/>
              </a:spcBef>
              <a:buNone/>
              <a:defRPr b="1" i="0" sz="800" u="none" cap="none" strike="noStrike">
                <a:solidFill>
                  <a:schemeClr val="lt1"/>
                </a:solidFill>
                <a:latin typeface="Arial"/>
                <a:ea typeface="Arial"/>
                <a:cs typeface="Arial"/>
                <a:sym typeface="Arial"/>
              </a:defRPr>
            </a:lvl3pPr>
            <a:lvl4pPr indent="0" lvl="3" marL="0" marR="0" algn="r">
              <a:spcBef>
                <a:spcPts val="0"/>
              </a:spcBef>
              <a:buNone/>
              <a:defRPr b="1" i="0" sz="800" u="none" cap="none" strike="noStrike">
                <a:solidFill>
                  <a:schemeClr val="lt1"/>
                </a:solidFill>
                <a:latin typeface="Arial"/>
                <a:ea typeface="Arial"/>
                <a:cs typeface="Arial"/>
                <a:sym typeface="Arial"/>
              </a:defRPr>
            </a:lvl4pPr>
            <a:lvl5pPr indent="0" lvl="4" marL="0" marR="0" algn="r">
              <a:spcBef>
                <a:spcPts val="0"/>
              </a:spcBef>
              <a:buNone/>
              <a:defRPr b="1" i="0" sz="800" u="none" cap="none" strike="noStrike">
                <a:solidFill>
                  <a:schemeClr val="lt1"/>
                </a:solidFill>
                <a:latin typeface="Arial"/>
                <a:ea typeface="Arial"/>
                <a:cs typeface="Arial"/>
                <a:sym typeface="Arial"/>
              </a:defRPr>
            </a:lvl5pPr>
            <a:lvl6pPr indent="0" lvl="5" marL="0" marR="0" algn="r">
              <a:spcBef>
                <a:spcPts val="0"/>
              </a:spcBef>
              <a:buNone/>
              <a:defRPr b="1" i="0" sz="800" u="none" cap="none" strike="noStrike">
                <a:solidFill>
                  <a:schemeClr val="lt1"/>
                </a:solidFill>
                <a:latin typeface="Arial"/>
                <a:ea typeface="Arial"/>
                <a:cs typeface="Arial"/>
                <a:sym typeface="Arial"/>
              </a:defRPr>
            </a:lvl6pPr>
            <a:lvl7pPr indent="0" lvl="6" marL="0" marR="0" algn="r">
              <a:spcBef>
                <a:spcPts val="0"/>
              </a:spcBef>
              <a:buNone/>
              <a:defRPr b="1" i="0" sz="800" u="none" cap="none" strike="noStrike">
                <a:solidFill>
                  <a:schemeClr val="lt1"/>
                </a:solidFill>
                <a:latin typeface="Arial"/>
                <a:ea typeface="Arial"/>
                <a:cs typeface="Arial"/>
                <a:sym typeface="Arial"/>
              </a:defRPr>
            </a:lvl7pPr>
            <a:lvl8pPr indent="0" lvl="7" marL="0" marR="0" algn="r">
              <a:spcBef>
                <a:spcPts val="0"/>
              </a:spcBef>
              <a:buNone/>
              <a:defRPr b="1" i="0" sz="800" u="none" cap="none" strike="noStrike">
                <a:solidFill>
                  <a:schemeClr val="lt1"/>
                </a:solidFill>
                <a:latin typeface="Arial"/>
                <a:ea typeface="Arial"/>
                <a:cs typeface="Arial"/>
                <a:sym typeface="Arial"/>
              </a:defRPr>
            </a:lvl8pPr>
            <a:lvl9pPr indent="0" lvl="8" marL="0" marR="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Icon&#10;&#10;Description automatically generated" id="170" name="Google Shape;170;g35ff48e154f_1_611"/>
          <p:cNvPicPr preferRelativeResize="0"/>
          <p:nvPr/>
        </p:nvPicPr>
        <p:blipFill rotWithShape="1">
          <a:blip r:embed="rId1">
            <a:alphaModFix/>
          </a:blip>
          <a:srcRect b="0" l="0" r="0" t="0"/>
          <a:stretch/>
        </p:blipFill>
        <p:spPr>
          <a:xfrm>
            <a:off x="275787" y="5991055"/>
            <a:ext cx="553085" cy="55308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1" name="Shape 301"/>
        <p:cNvGrpSpPr/>
        <p:nvPr/>
      </p:nvGrpSpPr>
      <p:grpSpPr>
        <a:xfrm>
          <a:off x="0" y="0"/>
          <a:ext cx="0" cy="0"/>
          <a:chOff x="0" y="0"/>
          <a:chExt cx="0" cy="0"/>
        </a:xfrm>
      </p:grpSpPr>
      <p:sp>
        <p:nvSpPr>
          <p:cNvPr id="302" name="Google Shape;302;g35ff48e154f_1_748"/>
          <p:cNvSpPr txBox="1"/>
          <p:nvPr>
            <p:ph type="title"/>
          </p:nvPr>
        </p:nvSpPr>
        <p:spPr>
          <a:xfrm>
            <a:off x="975360" y="365129"/>
            <a:ext cx="10515600" cy="579900"/>
          </a:xfrm>
          <a:prstGeom prst="rect">
            <a:avLst/>
          </a:prstGeom>
          <a:noFill/>
          <a:ln>
            <a:noFill/>
          </a:ln>
        </p:spPr>
        <p:txBody>
          <a:bodyPr anchorCtr="0" anchor="t" bIns="0" lIns="91425" spcFirstLastPara="1" rIns="91425" wrap="square" tIns="0">
            <a:noAutofit/>
          </a:bodyPr>
          <a:lstStyle>
            <a:lvl1pPr lvl="0" marR="0" algn="l">
              <a:lnSpc>
                <a:spcPct val="90000"/>
              </a:lnSpc>
              <a:spcBef>
                <a:spcPts val="0"/>
              </a:spcBef>
              <a:spcAft>
                <a:spcPts val="0"/>
              </a:spcAft>
              <a:buClr>
                <a:srgbClr val="008D70"/>
              </a:buClr>
              <a:buSzPts val="3400"/>
              <a:buFont typeface="Arial"/>
              <a:buNone/>
              <a:defRPr b="0" i="0" sz="3400" u="none" cap="none" strike="noStrike">
                <a:solidFill>
                  <a:srgbClr val="008D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3" name="Google Shape;303;g35ff48e154f_1_748"/>
          <p:cNvSpPr/>
          <p:nvPr/>
        </p:nvSpPr>
        <p:spPr>
          <a:xfrm>
            <a:off x="0" y="0"/>
            <a:ext cx="555300" cy="66549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4" name="Google Shape;304;g35ff48e154f_1_748"/>
          <p:cNvSpPr/>
          <p:nvPr/>
        </p:nvSpPr>
        <p:spPr>
          <a:xfrm>
            <a:off x="0" y="6654800"/>
            <a:ext cx="12192000" cy="203100"/>
          </a:xfrm>
          <a:prstGeom prst="rect">
            <a:avLst/>
          </a:prstGeom>
          <a:solidFill>
            <a:srgbClr val="A4BF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5" name="Google Shape;305;g35ff48e154f_1_748"/>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lvl1pPr indent="0" lvl="0" marL="0" marR="0" algn="r">
              <a:spcBef>
                <a:spcPts val="0"/>
              </a:spcBef>
              <a:buNone/>
              <a:defRPr b="1" i="0" sz="800" u="none" cap="none" strike="noStrike">
                <a:solidFill>
                  <a:schemeClr val="lt1"/>
                </a:solidFill>
                <a:latin typeface="Arial"/>
                <a:ea typeface="Arial"/>
                <a:cs typeface="Arial"/>
                <a:sym typeface="Arial"/>
              </a:defRPr>
            </a:lvl1pPr>
            <a:lvl2pPr indent="0" lvl="1" marL="0" marR="0" algn="r">
              <a:spcBef>
                <a:spcPts val="0"/>
              </a:spcBef>
              <a:buNone/>
              <a:defRPr b="1" i="0" sz="800" u="none" cap="none" strike="noStrike">
                <a:solidFill>
                  <a:schemeClr val="lt1"/>
                </a:solidFill>
                <a:latin typeface="Arial"/>
                <a:ea typeface="Arial"/>
                <a:cs typeface="Arial"/>
                <a:sym typeface="Arial"/>
              </a:defRPr>
            </a:lvl2pPr>
            <a:lvl3pPr indent="0" lvl="2" marL="0" marR="0" algn="r">
              <a:spcBef>
                <a:spcPts val="0"/>
              </a:spcBef>
              <a:buNone/>
              <a:defRPr b="1" i="0" sz="800" u="none" cap="none" strike="noStrike">
                <a:solidFill>
                  <a:schemeClr val="lt1"/>
                </a:solidFill>
                <a:latin typeface="Arial"/>
                <a:ea typeface="Arial"/>
                <a:cs typeface="Arial"/>
                <a:sym typeface="Arial"/>
              </a:defRPr>
            </a:lvl3pPr>
            <a:lvl4pPr indent="0" lvl="3" marL="0" marR="0" algn="r">
              <a:spcBef>
                <a:spcPts val="0"/>
              </a:spcBef>
              <a:buNone/>
              <a:defRPr b="1" i="0" sz="800" u="none" cap="none" strike="noStrike">
                <a:solidFill>
                  <a:schemeClr val="lt1"/>
                </a:solidFill>
                <a:latin typeface="Arial"/>
                <a:ea typeface="Arial"/>
                <a:cs typeface="Arial"/>
                <a:sym typeface="Arial"/>
              </a:defRPr>
            </a:lvl4pPr>
            <a:lvl5pPr indent="0" lvl="4" marL="0" marR="0" algn="r">
              <a:spcBef>
                <a:spcPts val="0"/>
              </a:spcBef>
              <a:buNone/>
              <a:defRPr b="1" i="0" sz="800" u="none" cap="none" strike="noStrike">
                <a:solidFill>
                  <a:schemeClr val="lt1"/>
                </a:solidFill>
                <a:latin typeface="Arial"/>
                <a:ea typeface="Arial"/>
                <a:cs typeface="Arial"/>
                <a:sym typeface="Arial"/>
              </a:defRPr>
            </a:lvl5pPr>
            <a:lvl6pPr indent="0" lvl="5" marL="0" marR="0" algn="r">
              <a:spcBef>
                <a:spcPts val="0"/>
              </a:spcBef>
              <a:buNone/>
              <a:defRPr b="1" i="0" sz="800" u="none" cap="none" strike="noStrike">
                <a:solidFill>
                  <a:schemeClr val="lt1"/>
                </a:solidFill>
                <a:latin typeface="Arial"/>
                <a:ea typeface="Arial"/>
                <a:cs typeface="Arial"/>
                <a:sym typeface="Arial"/>
              </a:defRPr>
            </a:lvl6pPr>
            <a:lvl7pPr indent="0" lvl="6" marL="0" marR="0" algn="r">
              <a:spcBef>
                <a:spcPts val="0"/>
              </a:spcBef>
              <a:buNone/>
              <a:defRPr b="1" i="0" sz="800" u="none" cap="none" strike="noStrike">
                <a:solidFill>
                  <a:schemeClr val="lt1"/>
                </a:solidFill>
                <a:latin typeface="Arial"/>
                <a:ea typeface="Arial"/>
                <a:cs typeface="Arial"/>
                <a:sym typeface="Arial"/>
              </a:defRPr>
            </a:lvl7pPr>
            <a:lvl8pPr indent="0" lvl="7" marL="0" marR="0" algn="r">
              <a:spcBef>
                <a:spcPts val="0"/>
              </a:spcBef>
              <a:buNone/>
              <a:defRPr b="1" i="0" sz="800" u="none" cap="none" strike="noStrike">
                <a:solidFill>
                  <a:schemeClr val="lt1"/>
                </a:solidFill>
                <a:latin typeface="Arial"/>
                <a:ea typeface="Arial"/>
                <a:cs typeface="Arial"/>
                <a:sym typeface="Arial"/>
              </a:defRPr>
            </a:lvl8pPr>
            <a:lvl9pPr indent="0" lvl="8" marL="0" marR="0" algn="r">
              <a:spcBef>
                <a:spcPts val="0"/>
              </a:spcBef>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6" name="Google Shape;306;g35ff48e154f_1_748"/>
          <p:cNvSpPr txBox="1"/>
          <p:nvPr>
            <p:ph idx="1" type="body"/>
          </p:nvPr>
        </p:nvSpPr>
        <p:spPr>
          <a:xfrm>
            <a:off x="975360" y="1280161"/>
            <a:ext cx="10515600" cy="5039400"/>
          </a:xfrm>
          <a:prstGeom prst="rect">
            <a:avLst/>
          </a:prstGeom>
          <a:noFill/>
          <a:ln>
            <a:noFill/>
          </a:ln>
        </p:spPr>
        <p:txBody>
          <a:bodyPr anchorCtr="0" anchor="t" bIns="0" lIns="91425" spcFirstLastPara="1" rIns="91425" wrap="square" tIns="0">
            <a:noAutofit/>
          </a:bodyPr>
          <a:lstStyle>
            <a:lvl1pPr indent="-228600" lvl="0" marL="457200" marR="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algn="l">
              <a:lnSpc>
                <a:spcPct val="100000"/>
              </a:lnSpc>
              <a:spcBef>
                <a:spcPts val="600"/>
              </a:spcBef>
              <a:spcAft>
                <a:spcPts val="0"/>
              </a:spcAft>
              <a:buClr>
                <a:srgbClr val="A4BF60"/>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Icon&#10;&#10;Description automatically generated" id="307" name="Google Shape;307;g35ff48e154f_1_748"/>
          <p:cNvPicPr preferRelativeResize="0"/>
          <p:nvPr/>
        </p:nvPicPr>
        <p:blipFill rotWithShape="1">
          <a:blip r:embed="rId1">
            <a:alphaModFix/>
          </a:blip>
          <a:srcRect b="0" l="0" r="0" t="0"/>
          <a:stretch/>
        </p:blipFill>
        <p:spPr>
          <a:xfrm>
            <a:off x="275787" y="5991055"/>
            <a:ext cx="553085" cy="55308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9" r:id="rId2"/>
    <p:sldLayoutId id="214748371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9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2.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96.png"/><Relationship Id="rId4" Type="http://schemas.openxmlformats.org/officeDocument/2006/relationships/image" Target="../media/image41.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2.png"/><Relationship Id="rId4" Type="http://schemas.openxmlformats.org/officeDocument/2006/relationships/image" Target="../media/image1.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0" Type="http://schemas.openxmlformats.org/officeDocument/2006/relationships/image" Target="../media/image59.png"/><Relationship Id="rId22" Type="http://schemas.openxmlformats.org/officeDocument/2006/relationships/image" Target="../media/image55.png"/><Relationship Id="rId21" Type="http://schemas.openxmlformats.org/officeDocument/2006/relationships/image" Target="../media/image56.jpg"/><Relationship Id="rId24" Type="http://schemas.openxmlformats.org/officeDocument/2006/relationships/image" Target="../media/image57.jpg"/><Relationship Id="rId23" Type="http://schemas.openxmlformats.org/officeDocument/2006/relationships/image" Target="../media/image60.png"/><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58.png"/><Relationship Id="rId9" Type="http://schemas.openxmlformats.org/officeDocument/2006/relationships/image" Target="../media/image47.jpg"/><Relationship Id="rId26" Type="http://schemas.openxmlformats.org/officeDocument/2006/relationships/image" Target="../media/image61.png"/><Relationship Id="rId25" Type="http://schemas.openxmlformats.org/officeDocument/2006/relationships/image" Target="../media/image62.png"/><Relationship Id="rId28" Type="http://schemas.openxmlformats.org/officeDocument/2006/relationships/image" Target="../media/image64.png"/><Relationship Id="rId27" Type="http://schemas.openxmlformats.org/officeDocument/2006/relationships/image" Target="../media/image63.png"/><Relationship Id="rId5" Type="http://schemas.openxmlformats.org/officeDocument/2006/relationships/image" Target="../media/image40.jpg"/><Relationship Id="rId6" Type="http://schemas.openxmlformats.org/officeDocument/2006/relationships/image" Target="../media/image39.jpg"/><Relationship Id="rId29" Type="http://schemas.openxmlformats.org/officeDocument/2006/relationships/image" Target="../media/image65.png"/><Relationship Id="rId7" Type="http://schemas.openxmlformats.org/officeDocument/2006/relationships/image" Target="../media/image43.png"/><Relationship Id="rId8" Type="http://schemas.openxmlformats.org/officeDocument/2006/relationships/image" Target="../media/image75.jpg"/><Relationship Id="rId30" Type="http://schemas.openxmlformats.org/officeDocument/2006/relationships/image" Target="../media/image1.png"/><Relationship Id="rId11" Type="http://schemas.openxmlformats.org/officeDocument/2006/relationships/image" Target="../media/image44.png"/><Relationship Id="rId10" Type="http://schemas.openxmlformats.org/officeDocument/2006/relationships/image" Target="../media/image46.png"/><Relationship Id="rId13" Type="http://schemas.openxmlformats.org/officeDocument/2006/relationships/image" Target="../media/image54.png"/><Relationship Id="rId12" Type="http://schemas.openxmlformats.org/officeDocument/2006/relationships/image" Target="../media/image51.png"/><Relationship Id="rId15" Type="http://schemas.openxmlformats.org/officeDocument/2006/relationships/image" Target="../media/image49.png"/><Relationship Id="rId14" Type="http://schemas.openxmlformats.org/officeDocument/2006/relationships/image" Target="../media/image48.png"/><Relationship Id="rId17" Type="http://schemas.openxmlformats.org/officeDocument/2006/relationships/image" Target="../media/image52.png"/><Relationship Id="rId16" Type="http://schemas.openxmlformats.org/officeDocument/2006/relationships/image" Target="../media/image53.png"/><Relationship Id="rId19" Type="http://schemas.openxmlformats.org/officeDocument/2006/relationships/image" Target="../media/image50.png"/><Relationship Id="rId18"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67.png"/><Relationship Id="rId4" Type="http://schemas.openxmlformats.org/officeDocument/2006/relationships/image" Target="../media/image81.png"/><Relationship Id="rId9" Type="http://schemas.openxmlformats.org/officeDocument/2006/relationships/image" Target="../media/image68.png"/><Relationship Id="rId5" Type="http://schemas.openxmlformats.org/officeDocument/2006/relationships/image" Target="../media/image93.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11" Type="http://schemas.openxmlformats.org/officeDocument/2006/relationships/image" Target="../media/image1.png"/><Relationship Id="rId10"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6.xml"/><Relationship Id="rId3"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73.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01.png"/><Relationship Id="rId5"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90.png"/><Relationship Id="rId4" Type="http://schemas.openxmlformats.org/officeDocument/2006/relationships/image" Target="../media/image99.jpg"/><Relationship Id="rId5" Type="http://schemas.openxmlformats.org/officeDocument/2006/relationships/image" Target="../media/image7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7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6.jpg"/><Relationship Id="rId4" Type="http://schemas.openxmlformats.org/officeDocument/2006/relationships/image" Target="../media/image103.png"/><Relationship Id="rId5" Type="http://schemas.openxmlformats.org/officeDocument/2006/relationships/image" Target="../media/image84.jpg"/><Relationship Id="rId6" Type="http://schemas.openxmlformats.org/officeDocument/2006/relationships/image" Target="../media/image8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8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88.png"/><Relationship Id="rId4" Type="http://schemas.openxmlformats.org/officeDocument/2006/relationships/image" Target="../media/image86.jpg"/><Relationship Id="rId5" Type="http://schemas.openxmlformats.org/officeDocument/2006/relationships/image" Target="../media/image8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9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9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image" Target="../media/image94.jpg"/><Relationship Id="rId4" Type="http://schemas.openxmlformats.org/officeDocument/2006/relationships/image" Target="../media/image9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miro.com/app/board/uXjVIs0M3Yk=/"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
          <p:cNvSpPr txBox="1"/>
          <p:nvPr>
            <p:ph type="ctrTitle"/>
          </p:nvPr>
        </p:nvSpPr>
        <p:spPr>
          <a:xfrm>
            <a:off x="-9525" y="1901199"/>
            <a:ext cx="11363325" cy="1600178"/>
          </a:xfrm>
          <a:prstGeom prst="rect">
            <a:avLst/>
          </a:prstGeom>
          <a:noFill/>
          <a:ln>
            <a:noFill/>
          </a:ln>
        </p:spPr>
        <p:txBody>
          <a:bodyPr anchorCtr="0" anchor="b" bIns="0" lIns="91425" spcFirstLastPara="1" rIns="91425" wrap="square" tIns="0">
            <a:normAutofit/>
          </a:bodyPr>
          <a:lstStyle/>
          <a:p>
            <a:pPr indent="0" lvl="0" marL="0" rtl="0" algn="r">
              <a:lnSpc>
                <a:spcPct val="90000"/>
              </a:lnSpc>
              <a:spcBef>
                <a:spcPts val="0"/>
              </a:spcBef>
              <a:spcAft>
                <a:spcPts val="0"/>
              </a:spcAft>
              <a:buClr>
                <a:srgbClr val="DAE2E6"/>
              </a:buClr>
              <a:buSzPts val="4200"/>
              <a:buFont typeface="Arial"/>
              <a:buNone/>
            </a:pPr>
            <a:r>
              <a:rPr lang="en-US">
                <a:solidFill>
                  <a:srgbClr val="DAE2E6"/>
                </a:solidFill>
              </a:rPr>
              <a:t>SoCalREN Q2 2025 Regional Workforce Alliance Meeting </a:t>
            </a:r>
            <a:endParaRPr i="1">
              <a:solidFill>
                <a:srgbClr val="DAE2E6"/>
              </a:solidFill>
            </a:endParaRPr>
          </a:p>
        </p:txBody>
      </p:sp>
      <p:sp>
        <p:nvSpPr>
          <p:cNvPr id="324" name="Google Shape;324;p1"/>
          <p:cNvSpPr txBox="1"/>
          <p:nvPr>
            <p:ph idx="1" type="subTitle"/>
          </p:nvPr>
        </p:nvSpPr>
        <p:spPr>
          <a:xfrm>
            <a:off x="2209800" y="3727448"/>
            <a:ext cx="9144000" cy="925832"/>
          </a:xfrm>
          <a:prstGeom prst="rect">
            <a:avLst/>
          </a:prstGeom>
          <a:noFill/>
          <a:ln>
            <a:noFill/>
          </a:ln>
        </p:spPr>
        <p:txBody>
          <a:bodyPr anchorCtr="0" anchor="t" bIns="0" lIns="91425" spcFirstLastPara="1" rIns="91425" wrap="square" tIns="0">
            <a:normAutofit/>
          </a:bodyPr>
          <a:lstStyle/>
          <a:p>
            <a:pPr indent="0" lvl="0" marL="0" rtl="0" algn="r">
              <a:lnSpc>
                <a:spcPct val="100000"/>
              </a:lnSpc>
              <a:spcBef>
                <a:spcPts val="0"/>
              </a:spcBef>
              <a:spcAft>
                <a:spcPts val="0"/>
              </a:spcAft>
              <a:buSzPts val="2400"/>
              <a:buFont typeface="Arial"/>
              <a:buNone/>
            </a:pPr>
            <a:r>
              <a:rPr lang="en-US"/>
              <a:t>June 4th, 2025</a:t>
            </a:r>
            <a:endParaRPr/>
          </a:p>
          <a:p>
            <a:pPr indent="0" lvl="0" marL="0" rtl="0" algn="r">
              <a:lnSpc>
                <a:spcPct val="100000"/>
              </a:lnSpc>
              <a:spcBef>
                <a:spcPts val="0"/>
              </a:spcBef>
              <a:spcAft>
                <a:spcPts val="0"/>
              </a:spcAft>
              <a:buSzPts val="2400"/>
              <a:buFont typeface="Arial"/>
              <a:buNone/>
            </a:pPr>
            <a:r>
              <a:rPr lang="en-US"/>
              <a:t>SCE Energy Education Center, Tulare, CA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341b83b4efe_1_438"/>
          <p:cNvSpPr/>
          <p:nvPr>
            <p:ph idx="2" type="pic"/>
          </p:nvPr>
        </p:nvSpPr>
        <p:spPr>
          <a:xfrm>
            <a:off x="0" y="0"/>
            <a:ext cx="5676900" cy="6858000"/>
          </a:xfrm>
          <a:prstGeom prst="rect">
            <a:avLst/>
          </a:prstGeom>
          <a:noFill/>
          <a:ln>
            <a:noFill/>
          </a:ln>
        </p:spPr>
      </p:sp>
      <p:sp>
        <p:nvSpPr>
          <p:cNvPr id="396" name="Google Shape;396;g341b83b4efe_1_438"/>
          <p:cNvSpPr txBox="1"/>
          <p:nvPr>
            <p:ph idx="1" type="body"/>
          </p:nvPr>
        </p:nvSpPr>
        <p:spPr>
          <a:xfrm>
            <a:off x="6405651" y="642000"/>
            <a:ext cx="4739700" cy="349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US" sz="2400">
                <a:solidFill>
                  <a:srgbClr val="000000"/>
                </a:solidFill>
              </a:rPr>
              <a:t>Rosie Kang, Willdan</a:t>
            </a:r>
            <a:endParaRPr b="1" sz="3300"/>
          </a:p>
        </p:txBody>
      </p:sp>
      <p:sp>
        <p:nvSpPr>
          <p:cNvPr id="397" name="Google Shape;397;g341b83b4efe_1_438"/>
          <p:cNvSpPr txBox="1"/>
          <p:nvPr>
            <p:ph idx="3" type="body"/>
          </p:nvPr>
        </p:nvSpPr>
        <p:spPr>
          <a:xfrm>
            <a:off x="6405650" y="1141575"/>
            <a:ext cx="4739700" cy="652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600"/>
              </a:spcAft>
              <a:buSzPts val="688"/>
              <a:buNone/>
            </a:pPr>
            <a:r>
              <a:rPr lang="en-US" sz="1600"/>
              <a:t>Regional Partner </a:t>
            </a:r>
            <a:r>
              <a:rPr lang="en-US" sz="1600"/>
              <a:t>Liaison</a:t>
            </a:r>
            <a:endParaRPr sz="1600"/>
          </a:p>
        </p:txBody>
      </p:sp>
      <p:sp>
        <p:nvSpPr>
          <p:cNvPr id="398" name="Google Shape;398;g341b83b4efe_1_438"/>
          <p:cNvSpPr txBox="1"/>
          <p:nvPr>
            <p:ph idx="4" type="body"/>
          </p:nvPr>
        </p:nvSpPr>
        <p:spPr>
          <a:xfrm>
            <a:off x="6515100" y="1651900"/>
            <a:ext cx="5271000" cy="4307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1700"/>
              <a:t>Rosie Kang, is </a:t>
            </a:r>
            <a:r>
              <a:rPr b="1" lang="en-US" sz="1700">
                <a:extLst>
                  <a:ext uri="http://customooxmlschemas.google.com/">
                    <go:slidesCustomData xmlns:go="http://customooxmlschemas.google.com/" textRoundtripDataId="4"/>
                  </a:ext>
                </a:extLst>
              </a:rPr>
              <a:t>Regional Partner Liaison for the SoCalREN Commercial Portfolio</a:t>
            </a:r>
            <a:r>
              <a:rPr lang="en-US" sz="1700">
                <a:extLst>
                  <a:ext uri="http://customooxmlschemas.google.com/">
                    <go:slidesCustomData xmlns:go="http://customooxmlschemas.google.com/" textRoundtripDataId="5"/>
                  </a:ext>
                </a:extLst>
              </a:rPr>
              <a:t> </a:t>
            </a:r>
            <a:r>
              <a:rPr lang="en-US" sz="1700"/>
              <a:t>working closely with key stakeholders, ensuring successful program rollout and sustained community engagement. She supports the portfolio’s community-based organizations partners and outreach strategy deployment. </a:t>
            </a:r>
            <a:endParaRPr sz="1700"/>
          </a:p>
          <a:p>
            <a:pPr indent="0" lvl="0" marL="0" rtl="0" algn="l">
              <a:lnSpc>
                <a:spcPct val="115000"/>
              </a:lnSpc>
              <a:spcBef>
                <a:spcPts val="1200"/>
              </a:spcBef>
              <a:spcAft>
                <a:spcPts val="1200"/>
              </a:spcAft>
              <a:buNone/>
            </a:pPr>
            <a:r>
              <a:rPr lang="en-US" sz="1700"/>
              <a:t>An energy efficiency specialist with seventeen years of experience partnering with local governments to advance sustainability initiatives. </a:t>
            </a:r>
            <a:r>
              <a:rPr lang="en-US" sz="1700"/>
              <a:t>Specializing</a:t>
            </a:r>
            <a:r>
              <a:rPr lang="en-US" sz="1700"/>
              <a:t> in implementing comprehensive programs that deliver measurable results while aligning with agency goals and sustainability targets. </a:t>
            </a:r>
            <a:endParaRPr/>
          </a:p>
        </p:txBody>
      </p:sp>
      <p:pic>
        <p:nvPicPr>
          <p:cNvPr id="399" name="Google Shape;399;g341b83b4efe_1_438"/>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400" name="Google Shape;400;g341b83b4efe_1_438"/>
          <p:cNvPicPr preferRelativeResize="0"/>
          <p:nvPr/>
        </p:nvPicPr>
        <p:blipFill>
          <a:blip r:embed="rId4">
            <a:alphaModFix/>
          </a:blip>
          <a:stretch>
            <a:fillRect/>
          </a:stretch>
        </p:blipFill>
        <p:spPr>
          <a:xfrm>
            <a:off x="1027925" y="209750"/>
            <a:ext cx="4145474" cy="6219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35e5f3330f2_1_3"/>
          <p:cNvSpPr txBox="1"/>
          <p:nvPr>
            <p:ph idx="1" type="body"/>
          </p:nvPr>
        </p:nvSpPr>
        <p:spPr>
          <a:xfrm>
            <a:off x="1066550" y="151750"/>
            <a:ext cx="9016500" cy="652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3400">
                <a:solidFill>
                  <a:srgbClr val="A4BF60"/>
                </a:solidFill>
              </a:rPr>
              <a:t>SoCalREN </a:t>
            </a:r>
            <a:r>
              <a:rPr lang="en-US" sz="3400">
                <a:solidFill>
                  <a:srgbClr val="A4BF60"/>
                </a:solidFill>
              </a:rPr>
              <a:t>Commercial</a:t>
            </a:r>
            <a:r>
              <a:rPr lang="en-US" sz="3400">
                <a:solidFill>
                  <a:srgbClr val="A4BF60"/>
                </a:solidFill>
              </a:rPr>
              <a:t> - Three Programs, One Integrated Approach</a:t>
            </a:r>
            <a:endParaRPr b="1" sz="3400"/>
          </a:p>
        </p:txBody>
      </p:sp>
      <p:sp>
        <p:nvSpPr>
          <p:cNvPr id="407" name="Google Shape;407;g35e5f3330f2_1_3"/>
          <p:cNvSpPr txBox="1"/>
          <p:nvPr>
            <p:ph idx="3" type="body"/>
          </p:nvPr>
        </p:nvSpPr>
        <p:spPr>
          <a:xfrm>
            <a:off x="1341650" y="1396300"/>
            <a:ext cx="4515600" cy="4242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a:solidFill>
                  <a:srgbClr val="222222"/>
                </a:solidFill>
              </a:rPr>
              <a:t>Food Desert Energy Efficiency Equity</a:t>
            </a:r>
            <a:endParaRPr>
              <a:solidFill>
                <a:srgbClr val="222222"/>
              </a:solidFill>
            </a:endParaRPr>
          </a:p>
          <a:p>
            <a:pPr indent="-406400" lvl="0" marL="457200" rtl="0" algn="l">
              <a:lnSpc>
                <a:spcPct val="115000"/>
              </a:lnSpc>
              <a:spcBef>
                <a:spcPts val="1000"/>
              </a:spcBef>
              <a:spcAft>
                <a:spcPts val="0"/>
              </a:spcAft>
              <a:buClr>
                <a:srgbClr val="222222"/>
              </a:buClr>
              <a:buSzPts val="2800"/>
              <a:buChar char="●"/>
            </a:pPr>
            <a:r>
              <a:rPr b="0" lang="en-US">
                <a:solidFill>
                  <a:srgbClr val="222222"/>
                </a:solidFill>
              </a:rPr>
              <a:t>HTR, DAC and LILA</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No-cost technical services </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Identifies an anchor store in a designated Food Desert where we can install new refrigeration equipment and implement energy efficiency upgrades</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Enables business to offer fresh food to their community</a:t>
            </a:r>
            <a:endParaRPr b="0">
              <a:solidFill>
                <a:srgbClr val="222222"/>
              </a:solidFill>
            </a:endParaRPr>
          </a:p>
        </p:txBody>
      </p:sp>
      <p:pic>
        <p:nvPicPr>
          <p:cNvPr id="408" name="Google Shape;408;g35e5f3330f2_1_3"/>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
        <p:nvSpPr>
          <p:cNvPr id="409" name="Google Shape;409;g35e5f3330f2_1_3"/>
          <p:cNvSpPr txBox="1"/>
          <p:nvPr/>
        </p:nvSpPr>
        <p:spPr>
          <a:xfrm>
            <a:off x="9300500" y="2614325"/>
            <a:ext cx="292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dk1"/>
              </a:solidFill>
            </a:endParaRPr>
          </a:p>
        </p:txBody>
      </p:sp>
      <p:sp>
        <p:nvSpPr>
          <p:cNvPr id="410" name="Google Shape;410;g35e5f3330f2_1_3"/>
          <p:cNvSpPr txBox="1"/>
          <p:nvPr>
            <p:ph idx="3" type="body"/>
          </p:nvPr>
        </p:nvSpPr>
        <p:spPr>
          <a:xfrm>
            <a:off x="6722050" y="1396300"/>
            <a:ext cx="4634100" cy="4319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lang="en-US">
                <a:solidFill>
                  <a:srgbClr val="222222"/>
                </a:solidFill>
              </a:rPr>
              <a:t>Hard-to-Reach Commercial Direct Install</a:t>
            </a:r>
            <a:endParaRPr>
              <a:solidFill>
                <a:srgbClr val="222222"/>
              </a:solidFill>
            </a:endParaRPr>
          </a:p>
          <a:p>
            <a:pPr indent="-406400" lvl="0" marL="457200" rtl="0" algn="l">
              <a:lnSpc>
                <a:spcPct val="115000"/>
              </a:lnSpc>
              <a:spcBef>
                <a:spcPts val="1000"/>
              </a:spcBef>
              <a:spcAft>
                <a:spcPts val="0"/>
              </a:spcAft>
              <a:buClr>
                <a:srgbClr val="222222"/>
              </a:buClr>
              <a:buSzPts val="2800"/>
              <a:buChar char="●"/>
            </a:pPr>
            <a:r>
              <a:rPr b="0" lang="en-US">
                <a:solidFill>
                  <a:srgbClr val="222222"/>
                </a:solidFill>
              </a:rPr>
              <a:t>HTR, DAC and LILA</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No-cost technical services</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Similar to FDEEE, implements energy efficiency upgrades</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No refrigeration measures</a:t>
            </a:r>
            <a:endParaRPr b="0">
              <a:solidFill>
                <a:srgbClr val="222222"/>
              </a:solidFill>
            </a:endParaRPr>
          </a:p>
        </p:txBody>
      </p:sp>
      <p:pic>
        <p:nvPicPr>
          <p:cNvPr id="411" name="Google Shape;411;g35e5f3330f2_1_3" title="Screenshot 2025-06-03 at 4.31.34 PM.png"/>
          <p:cNvPicPr preferRelativeResize="0"/>
          <p:nvPr/>
        </p:nvPicPr>
        <p:blipFill>
          <a:blip r:embed="rId4">
            <a:alphaModFix/>
          </a:blip>
          <a:stretch>
            <a:fillRect/>
          </a:stretch>
        </p:blipFill>
        <p:spPr>
          <a:xfrm>
            <a:off x="9384550" y="-2"/>
            <a:ext cx="2807449" cy="889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5e5f3330f2_1_13"/>
          <p:cNvSpPr txBox="1"/>
          <p:nvPr>
            <p:ph idx="1" type="body"/>
          </p:nvPr>
        </p:nvSpPr>
        <p:spPr>
          <a:xfrm>
            <a:off x="954300" y="339000"/>
            <a:ext cx="10191000" cy="4956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lang="en-US" sz="3400">
                <a:solidFill>
                  <a:srgbClr val="A4BF60"/>
                </a:solidFill>
              </a:rPr>
              <a:t>Hard-to-Reach Business Energy Advisor</a:t>
            </a:r>
            <a:endParaRPr sz="3400">
              <a:solidFill>
                <a:srgbClr val="A4BF60"/>
              </a:solidFill>
            </a:endParaRPr>
          </a:p>
        </p:txBody>
      </p:sp>
      <p:sp>
        <p:nvSpPr>
          <p:cNvPr id="418" name="Google Shape;418;g35e5f3330f2_1_13"/>
          <p:cNvSpPr txBox="1"/>
          <p:nvPr>
            <p:ph idx="4" type="body"/>
          </p:nvPr>
        </p:nvSpPr>
        <p:spPr>
          <a:xfrm>
            <a:off x="6515100" y="1651900"/>
            <a:ext cx="5271000" cy="4307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lang="en-US" sz="1700"/>
              <a:t> </a:t>
            </a:r>
            <a:endParaRPr/>
          </a:p>
        </p:txBody>
      </p:sp>
      <p:pic>
        <p:nvPicPr>
          <p:cNvPr id="419" name="Google Shape;419;g35e5f3330f2_1_13"/>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420" name="Google Shape;420;g35e5f3330f2_1_13"/>
          <p:cNvPicPr preferRelativeResize="0"/>
          <p:nvPr/>
        </p:nvPicPr>
        <p:blipFill>
          <a:blip r:embed="rId4">
            <a:alphaModFix/>
          </a:blip>
          <a:stretch>
            <a:fillRect/>
          </a:stretch>
        </p:blipFill>
        <p:spPr>
          <a:xfrm>
            <a:off x="6109347" y="1709400"/>
            <a:ext cx="5553052" cy="4307100"/>
          </a:xfrm>
          <a:prstGeom prst="rect">
            <a:avLst/>
          </a:prstGeom>
          <a:noFill/>
          <a:ln>
            <a:noFill/>
          </a:ln>
        </p:spPr>
      </p:pic>
      <p:sp>
        <p:nvSpPr>
          <p:cNvPr id="421" name="Google Shape;421;g35e5f3330f2_1_13"/>
          <p:cNvSpPr txBox="1"/>
          <p:nvPr>
            <p:ph idx="3" type="body"/>
          </p:nvPr>
        </p:nvSpPr>
        <p:spPr>
          <a:xfrm>
            <a:off x="954300" y="834600"/>
            <a:ext cx="10083900" cy="114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0" lang="en-US">
                <a:solidFill>
                  <a:srgbClr val="222222"/>
                </a:solidFill>
              </a:rPr>
              <a:t>Designed to reduce barriers to energy efficiency actions and program participation in the SoCalREN territory for hard-to-reach businesses by providing in-community, direct to participant energy efficiency support.</a:t>
            </a:r>
            <a:endParaRPr>
              <a:solidFill>
                <a:srgbClr val="222222"/>
              </a:solidFill>
            </a:endParaRPr>
          </a:p>
        </p:txBody>
      </p:sp>
      <p:sp>
        <p:nvSpPr>
          <p:cNvPr id="422" name="Google Shape;422;g35e5f3330f2_1_13"/>
          <p:cNvSpPr txBox="1"/>
          <p:nvPr>
            <p:ph idx="3" type="body"/>
          </p:nvPr>
        </p:nvSpPr>
        <p:spPr>
          <a:xfrm>
            <a:off x="1054050" y="1915500"/>
            <a:ext cx="5055300" cy="43071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222222"/>
              </a:buClr>
              <a:buSzPts val="2800"/>
              <a:buChar char="●"/>
            </a:pPr>
            <a:r>
              <a:rPr b="0" lang="en-US">
                <a:solidFill>
                  <a:srgbClr val="222222"/>
                </a:solidFill>
              </a:rPr>
              <a:t>In-community partners assist in targeting individual commercial facilities </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BEA’s conduct in-person visits to make serves available</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In-community organizations and trusted stakeholders encourage participation</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Energy Advisors </a:t>
            </a:r>
            <a:r>
              <a:rPr b="0" lang="en-US">
                <a:solidFill>
                  <a:srgbClr val="222222"/>
                </a:solidFill>
              </a:rPr>
              <a:t>support</a:t>
            </a:r>
            <a:r>
              <a:rPr b="0" lang="en-US">
                <a:solidFill>
                  <a:srgbClr val="222222"/>
                </a:solidFill>
              </a:rPr>
              <a:t> </a:t>
            </a:r>
            <a:r>
              <a:rPr b="0" lang="en-US">
                <a:solidFill>
                  <a:srgbClr val="222222"/>
                </a:solidFill>
              </a:rPr>
              <a:t>participation in energy efficiency programs and increase knowledge</a:t>
            </a:r>
            <a:endParaRPr b="0">
              <a:solidFill>
                <a:srgbClr val="222222"/>
              </a:solidFill>
            </a:endParaRPr>
          </a:p>
        </p:txBody>
      </p:sp>
      <p:pic>
        <p:nvPicPr>
          <p:cNvPr id="423" name="Google Shape;423;g35e5f3330f2_1_13" title="Screenshot 2025-06-03 at 4.31.34 PM.png"/>
          <p:cNvPicPr preferRelativeResize="0"/>
          <p:nvPr/>
        </p:nvPicPr>
        <p:blipFill>
          <a:blip r:embed="rId5">
            <a:alphaModFix/>
          </a:blip>
          <a:stretch>
            <a:fillRect/>
          </a:stretch>
        </p:blipFill>
        <p:spPr>
          <a:xfrm>
            <a:off x="9384550" y="-2"/>
            <a:ext cx="2807449" cy="889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35e5f3330f2_1_63"/>
          <p:cNvSpPr txBox="1"/>
          <p:nvPr>
            <p:ph idx="1" type="body"/>
          </p:nvPr>
        </p:nvSpPr>
        <p:spPr>
          <a:xfrm>
            <a:off x="831675" y="436450"/>
            <a:ext cx="9486300" cy="727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lang="en-US" sz="3400">
                <a:solidFill>
                  <a:srgbClr val="A4BF60"/>
                </a:solidFill>
              </a:rPr>
              <a:t>In-Community Partners - Hiring Business Energy Advisors</a:t>
            </a:r>
            <a:endParaRPr b="1" sz="3300"/>
          </a:p>
        </p:txBody>
      </p:sp>
      <p:pic>
        <p:nvPicPr>
          <p:cNvPr id="430" name="Google Shape;430;g35e5f3330f2_1_63"/>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431" name="Google Shape;431;g35e5f3330f2_1_63"/>
          <p:cNvPicPr preferRelativeResize="0"/>
          <p:nvPr/>
        </p:nvPicPr>
        <p:blipFill>
          <a:blip r:embed="rId4">
            <a:alphaModFix/>
          </a:blip>
          <a:stretch>
            <a:fillRect/>
          </a:stretch>
        </p:blipFill>
        <p:spPr>
          <a:xfrm>
            <a:off x="1346125" y="1164250"/>
            <a:ext cx="3747625" cy="983350"/>
          </a:xfrm>
          <a:prstGeom prst="rect">
            <a:avLst/>
          </a:prstGeom>
          <a:noFill/>
          <a:ln>
            <a:noFill/>
          </a:ln>
        </p:spPr>
      </p:pic>
      <p:sp>
        <p:nvSpPr>
          <p:cNvPr id="432" name="Google Shape;432;g35e5f3330f2_1_63"/>
          <p:cNvSpPr txBox="1"/>
          <p:nvPr>
            <p:ph idx="3" type="body"/>
          </p:nvPr>
        </p:nvSpPr>
        <p:spPr>
          <a:xfrm>
            <a:off x="1253500" y="2223100"/>
            <a:ext cx="4779000" cy="43071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222222"/>
              </a:buClr>
              <a:buSzPts val="2800"/>
              <a:buChar char="●"/>
            </a:pPr>
            <a:r>
              <a:rPr b="0" lang="en-US">
                <a:solidFill>
                  <a:srgbClr val="222222"/>
                </a:solidFill>
              </a:rPr>
              <a:t>The Rural Prosperity Center (RPC) stands at the forefront of rural community advancement, committed to enhancing socioeconomic and environmental well-being across the heartlands.</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Organization has 30 years of combined experience in rural development work.</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Located in the Central Valley </a:t>
            </a:r>
            <a:endParaRPr b="0">
              <a:solidFill>
                <a:srgbClr val="222222"/>
              </a:solidFill>
            </a:endParaRPr>
          </a:p>
        </p:txBody>
      </p:sp>
      <p:pic>
        <p:nvPicPr>
          <p:cNvPr id="433" name="Google Shape;433;g35e5f3330f2_1_63"/>
          <p:cNvPicPr preferRelativeResize="0"/>
          <p:nvPr/>
        </p:nvPicPr>
        <p:blipFill>
          <a:blip r:embed="rId5">
            <a:alphaModFix/>
          </a:blip>
          <a:stretch>
            <a:fillRect/>
          </a:stretch>
        </p:blipFill>
        <p:spPr>
          <a:xfrm>
            <a:off x="6543238" y="1164250"/>
            <a:ext cx="2695575" cy="1123950"/>
          </a:xfrm>
          <a:prstGeom prst="rect">
            <a:avLst/>
          </a:prstGeom>
          <a:noFill/>
          <a:ln>
            <a:noFill/>
          </a:ln>
        </p:spPr>
      </p:pic>
      <p:sp>
        <p:nvSpPr>
          <p:cNvPr id="434" name="Google Shape;434;g35e5f3330f2_1_63"/>
          <p:cNvSpPr txBox="1"/>
          <p:nvPr>
            <p:ph idx="3" type="body"/>
          </p:nvPr>
        </p:nvSpPr>
        <p:spPr>
          <a:xfrm>
            <a:off x="6751400" y="2309625"/>
            <a:ext cx="5010300" cy="4307100"/>
          </a:xfrm>
          <a:prstGeom prst="rect">
            <a:avLst/>
          </a:prstGeom>
          <a:noFill/>
          <a:ln>
            <a:noFill/>
          </a:ln>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222222"/>
              </a:buClr>
              <a:buSzPts val="2800"/>
              <a:buChar char="●"/>
            </a:pPr>
            <a:r>
              <a:rPr b="0" lang="en-US">
                <a:solidFill>
                  <a:srgbClr val="222222"/>
                </a:solidFill>
              </a:rPr>
              <a:t>Kambo Energy Group is a minority-owned and  founded in 2009. </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F</a:t>
            </a:r>
            <a:r>
              <a:rPr b="0" lang="en-US">
                <a:solidFill>
                  <a:srgbClr val="222222"/>
                </a:solidFill>
              </a:rPr>
              <a:t>ocuses on improving comfort, safety, and energy efficiency in underrepresented communities.</a:t>
            </a:r>
            <a:r>
              <a:rPr b="0" lang="en-US">
                <a:solidFill>
                  <a:srgbClr val="222222"/>
                </a:solidFill>
              </a:rPr>
              <a:t> </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E</a:t>
            </a:r>
            <a:r>
              <a:rPr b="0" lang="en-US">
                <a:solidFill>
                  <a:srgbClr val="222222"/>
                </a:solidFill>
              </a:rPr>
              <a:t>quitable access to energy efficiency programs and building electrification initiatives.</a:t>
            </a:r>
            <a:endParaRPr b="0">
              <a:solidFill>
                <a:srgbClr val="222222"/>
              </a:solidFill>
            </a:endParaRPr>
          </a:p>
          <a:p>
            <a:pPr indent="-406400" lvl="0" marL="457200" rtl="0" algn="l">
              <a:lnSpc>
                <a:spcPct val="115000"/>
              </a:lnSpc>
              <a:spcBef>
                <a:spcPts val="0"/>
              </a:spcBef>
              <a:spcAft>
                <a:spcPts val="0"/>
              </a:spcAft>
              <a:buClr>
                <a:srgbClr val="222222"/>
              </a:buClr>
              <a:buSzPts val="2800"/>
              <a:buChar char="●"/>
            </a:pPr>
            <a:r>
              <a:rPr b="0" lang="en-US">
                <a:solidFill>
                  <a:srgbClr val="222222"/>
                </a:solidFill>
              </a:rPr>
              <a:t>Tribal Nations</a:t>
            </a:r>
            <a:endParaRPr b="0">
              <a:solidFill>
                <a:srgbClr val="222222"/>
              </a:solidFill>
            </a:endParaRPr>
          </a:p>
        </p:txBody>
      </p:sp>
      <p:pic>
        <p:nvPicPr>
          <p:cNvPr id="435" name="Google Shape;435;g35e5f3330f2_1_63" title="Screenshot 2025-06-03 at 4.31.34 PM.png"/>
          <p:cNvPicPr preferRelativeResize="0"/>
          <p:nvPr/>
        </p:nvPicPr>
        <p:blipFill>
          <a:blip r:embed="rId6">
            <a:alphaModFix/>
          </a:blip>
          <a:stretch>
            <a:fillRect/>
          </a:stretch>
        </p:blipFill>
        <p:spPr>
          <a:xfrm>
            <a:off x="9384550" y="-2"/>
            <a:ext cx="2807449" cy="889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5e5f3330f2_1_82"/>
          <p:cNvSpPr txBox="1"/>
          <p:nvPr>
            <p:ph idx="1" type="body"/>
          </p:nvPr>
        </p:nvSpPr>
        <p:spPr>
          <a:xfrm>
            <a:off x="735500" y="241625"/>
            <a:ext cx="8445600" cy="845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3400">
                <a:solidFill>
                  <a:srgbClr val="A4BF60"/>
                </a:solidFill>
              </a:rPr>
              <a:t>SoCalREN Commercial Program Workforce Pipeline </a:t>
            </a:r>
            <a:endParaRPr sz="3400">
              <a:solidFill>
                <a:srgbClr val="A4BF60"/>
              </a:solidFill>
            </a:endParaRPr>
          </a:p>
        </p:txBody>
      </p:sp>
      <p:pic>
        <p:nvPicPr>
          <p:cNvPr id="442" name="Google Shape;442;g35e5f3330f2_1_82"/>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443" name="Google Shape;443;g35e5f3330f2_1_82"/>
          <p:cNvPicPr preferRelativeResize="0"/>
          <p:nvPr/>
        </p:nvPicPr>
        <p:blipFill>
          <a:blip r:embed="rId4">
            <a:alphaModFix/>
          </a:blip>
          <a:stretch>
            <a:fillRect/>
          </a:stretch>
        </p:blipFill>
        <p:spPr>
          <a:xfrm>
            <a:off x="1900850" y="2503800"/>
            <a:ext cx="8894101" cy="3696250"/>
          </a:xfrm>
          <a:prstGeom prst="rect">
            <a:avLst/>
          </a:prstGeom>
          <a:noFill/>
          <a:ln>
            <a:noFill/>
          </a:ln>
        </p:spPr>
      </p:pic>
      <p:sp>
        <p:nvSpPr>
          <p:cNvPr id="444" name="Google Shape;444;g35e5f3330f2_1_82"/>
          <p:cNvSpPr txBox="1"/>
          <p:nvPr>
            <p:ph idx="3" type="body"/>
          </p:nvPr>
        </p:nvSpPr>
        <p:spPr>
          <a:xfrm>
            <a:off x="1241300" y="1087400"/>
            <a:ext cx="10213200" cy="1626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688"/>
              <a:buNone/>
            </a:pPr>
            <a:r>
              <a:rPr lang="en-US">
                <a:solidFill>
                  <a:srgbClr val="222222"/>
                </a:solidFill>
              </a:rPr>
              <a:t>Willdan Clean Energy Academy</a:t>
            </a:r>
            <a:r>
              <a:rPr b="0" lang="en-US">
                <a:solidFill>
                  <a:srgbClr val="222222"/>
                </a:solidFill>
              </a:rPr>
              <a:t> - </a:t>
            </a:r>
            <a:r>
              <a:rPr b="0" lang="en-US">
                <a:solidFill>
                  <a:srgbClr val="222222"/>
                </a:solidFill>
              </a:rPr>
              <a:t>Utility efficiency program goals continue to grow, there is a need to drive growth of non-lighting measures, diversify measure mixes, and recruit, enroll, and support contractors. </a:t>
            </a:r>
            <a:r>
              <a:rPr i="1" lang="en-US">
                <a:solidFill>
                  <a:srgbClr val="222222"/>
                </a:solidFill>
              </a:rPr>
              <a:t>Goal, </a:t>
            </a:r>
            <a:r>
              <a:rPr b="0" lang="en-US">
                <a:solidFill>
                  <a:srgbClr val="222222"/>
                </a:solidFill>
              </a:rPr>
              <a:t>d</a:t>
            </a:r>
            <a:r>
              <a:rPr b="0" lang="en-US">
                <a:solidFill>
                  <a:srgbClr val="222222"/>
                </a:solidFill>
              </a:rPr>
              <a:t>evelop a talent pipeline and workforce development program tailored to industry needs that connects training to jobs. </a:t>
            </a:r>
            <a:endParaRPr b="0">
              <a:solidFill>
                <a:srgbClr val="222222"/>
              </a:solidFill>
            </a:endParaRPr>
          </a:p>
          <a:p>
            <a:pPr indent="0" lvl="0" marL="0" rtl="0" algn="l">
              <a:lnSpc>
                <a:spcPct val="115000"/>
              </a:lnSpc>
              <a:spcBef>
                <a:spcPts val="1000"/>
              </a:spcBef>
              <a:spcAft>
                <a:spcPts val="0"/>
              </a:spcAft>
              <a:buSzPts val="688"/>
              <a:buNone/>
            </a:pPr>
            <a:r>
              <a:t/>
            </a:r>
            <a:endParaRPr b="0">
              <a:solidFill>
                <a:srgbClr val="222222"/>
              </a:solidFill>
            </a:endParaRPr>
          </a:p>
          <a:p>
            <a:pPr indent="0" lvl="0" marL="0" rtl="0" algn="l">
              <a:lnSpc>
                <a:spcPct val="115000"/>
              </a:lnSpc>
              <a:spcBef>
                <a:spcPts val="1000"/>
              </a:spcBef>
              <a:spcAft>
                <a:spcPts val="600"/>
              </a:spcAft>
              <a:buSzPts val="688"/>
              <a:buNone/>
            </a:pPr>
            <a:r>
              <a:t/>
            </a:r>
            <a:endParaRPr b="0">
              <a:solidFill>
                <a:srgbClr val="222222"/>
              </a:solidFill>
            </a:endParaRPr>
          </a:p>
        </p:txBody>
      </p:sp>
      <p:pic>
        <p:nvPicPr>
          <p:cNvPr id="445" name="Google Shape;445;g35e5f3330f2_1_82" title="Screenshot 2025-06-03 at 4.31.34 PM.png"/>
          <p:cNvPicPr preferRelativeResize="0"/>
          <p:nvPr/>
        </p:nvPicPr>
        <p:blipFill>
          <a:blip r:embed="rId5">
            <a:alphaModFix/>
          </a:blip>
          <a:stretch>
            <a:fillRect/>
          </a:stretch>
        </p:blipFill>
        <p:spPr>
          <a:xfrm>
            <a:off x="9260975" y="86498"/>
            <a:ext cx="2807449" cy="889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5e5f3330f2_1_40"/>
          <p:cNvSpPr txBox="1"/>
          <p:nvPr>
            <p:ph idx="1" type="body"/>
          </p:nvPr>
        </p:nvSpPr>
        <p:spPr>
          <a:xfrm>
            <a:off x="1143275" y="476400"/>
            <a:ext cx="9446100" cy="514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3400">
                <a:solidFill>
                  <a:srgbClr val="A4BF60"/>
                </a:solidFill>
              </a:rPr>
              <a:t>Academy Metrics &amp; Impact</a:t>
            </a:r>
            <a:endParaRPr b="1" sz="3300"/>
          </a:p>
        </p:txBody>
      </p:sp>
      <p:pic>
        <p:nvPicPr>
          <p:cNvPr id="452" name="Google Shape;452;g35e5f3330f2_1_40"/>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453" name="Google Shape;453;g35e5f3330f2_1_40"/>
          <p:cNvPicPr preferRelativeResize="0"/>
          <p:nvPr/>
        </p:nvPicPr>
        <p:blipFill>
          <a:blip r:embed="rId4">
            <a:alphaModFix/>
          </a:blip>
          <a:stretch>
            <a:fillRect/>
          </a:stretch>
        </p:blipFill>
        <p:spPr>
          <a:xfrm>
            <a:off x="1634225" y="1174275"/>
            <a:ext cx="8740224" cy="4819375"/>
          </a:xfrm>
          <a:prstGeom prst="rect">
            <a:avLst/>
          </a:prstGeom>
          <a:noFill/>
          <a:ln>
            <a:noFill/>
          </a:ln>
        </p:spPr>
      </p:pic>
      <p:pic>
        <p:nvPicPr>
          <p:cNvPr id="454" name="Google Shape;454;g35e5f3330f2_1_40" title="Screenshot 2025-06-03 at 4.31.34 PM.png"/>
          <p:cNvPicPr preferRelativeResize="0"/>
          <p:nvPr/>
        </p:nvPicPr>
        <p:blipFill>
          <a:blip r:embed="rId5">
            <a:alphaModFix/>
          </a:blip>
          <a:stretch>
            <a:fillRect/>
          </a:stretch>
        </p:blipFill>
        <p:spPr>
          <a:xfrm>
            <a:off x="9384550" y="-2"/>
            <a:ext cx="2807449" cy="889675"/>
          </a:xfrm>
          <a:prstGeom prst="rect">
            <a:avLst/>
          </a:prstGeom>
          <a:noFill/>
          <a:ln>
            <a:noFill/>
          </a:ln>
        </p:spPr>
      </p:pic>
      <p:sp>
        <p:nvSpPr>
          <p:cNvPr id="455" name="Google Shape;455;g35e5f3330f2_1_40"/>
          <p:cNvSpPr/>
          <p:nvPr/>
        </p:nvSpPr>
        <p:spPr>
          <a:xfrm>
            <a:off x="1585800" y="6091875"/>
            <a:ext cx="9020400" cy="444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US">
                <a:solidFill>
                  <a:schemeClr val="dk1"/>
                </a:solidFill>
              </a:rPr>
              <a:t>SoCalREN Commercial Programs to incorporate the Clean Energy Academy Model </a:t>
            </a:r>
            <a:endParaRPr b="1" i="1">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341b83b4efe_1_506"/>
          <p:cNvSpPr txBox="1"/>
          <p:nvPr>
            <p:ph type="ctrTitle"/>
          </p:nvPr>
        </p:nvSpPr>
        <p:spPr>
          <a:xfrm>
            <a:off x="616950" y="1590075"/>
            <a:ext cx="10958100" cy="2446500"/>
          </a:xfrm>
          <a:prstGeom prst="rect">
            <a:avLst/>
          </a:prstGeom>
          <a:noFill/>
          <a:ln>
            <a:noFill/>
          </a:ln>
        </p:spPr>
        <p:txBody>
          <a:bodyPr anchorCtr="0" anchor="b" bIns="0" lIns="91425" spcFirstLastPara="1" rIns="91425" wrap="square" tIns="0">
            <a:noAutofit/>
          </a:bodyPr>
          <a:lstStyle/>
          <a:p>
            <a:pPr indent="0" lvl="0" marL="457200" rtl="0" algn="r">
              <a:lnSpc>
                <a:spcPct val="100000"/>
              </a:lnSpc>
              <a:spcBef>
                <a:spcPts val="0"/>
              </a:spcBef>
              <a:spcAft>
                <a:spcPts val="0"/>
              </a:spcAft>
              <a:buNone/>
            </a:pPr>
            <a:r>
              <a:rPr b="1" lang="en-US" sz="3100">
                <a:solidFill>
                  <a:schemeClr val="accent4"/>
                </a:solidFill>
              </a:rPr>
              <a:t>Samuel Cervantes - ICF</a:t>
            </a:r>
            <a:r>
              <a:rPr lang="en-US" sz="2200">
                <a:solidFill>
                  <a:schemeClr val="accent4"/>
                </a:solidFill>
              </a:rPr>
              <a:t> </a:t>
            </a:r>
            <a:endParaRPr b="1"/>
          </a:p>
        </p:txBody>
      </p:sp>
      <p:sp>
        <p:nvSpPr>
          <p:cNvPr id="462" name="Google Shape;462;g341b83b4efe_1_506"/>
          <p:cNvSpPr txBox="1"/>
          <p:nvPr/>
        </p:nvSpPr>
        <p:spPr>
          <a:xfrm>
            <a:off x="3451275" y="4416125"/>
            <a:ext cx="7904400" cy="1422600"/>
          </a:xfrm>
          <a:prstGeom prst="rect">
            <a:avLst/>
          </a:prstGeom>
          <a:noFill/>
          <a:ln>
            <a:noFill/>
          </a:ln>
        </p:spPr>
        <p:txBody>
          <a:bodyPr anchorCtr="0" anchor="t" bIns="91425" lIns="91425" spcFirstLastPara="1" rIns="91425" wrap="square" tIns="91425">
            <a:noAutofit/>
          </a:bodyPr>
          <a:lstStyle/>
          <a:p>
            <a:pPr indent="0" lvl="0" marL="457200" rtl="0" algn="r">
              <a:spcBef>
                <a:spcPts val="0"/>
              </a:spcBef>
              <a:spcAft>
                <a:spcPts val="0"/>
              </a:spcAft>
              <a:buNone/>
            </a:pPr>
            <a:r>
              <a:rPr i="1" lang="en-US" sz="2200">
                <a:solidFill>
                  <a:schemeClr val="lt2"/>
                </a:solidFill>
              </a:rPr>
              <a:t>Opportunities for Energy Efficiency Careers through SoCalREN’s Agricultural Program</a:t>
            </a:r>
            <a:endParaRPr b="0" i="0" sz="2700" u="none" cap="none" strike="noStrike">
              <a:solidFill>
                <a:schemeClr val="lt2"/>
              </a:solidFill>
              <a:latin typeface="Arial"/>
              <a:ea typeface="Arial"/>
              <a:cs typeface="Arial"/>
              <a:sym typeface="Arial"/>
            </a:endParaRPr>
          </a:p>
        </p:txBody>
      </p:sp>
      <p:pic>
        <p:nvPicPr>
          <p:cNvPr id="463" name="Google Shape;463;g341b83b4efe_1_506"/>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g35d82c6febb_0_9" title="(Cervantes, Samuel_61352).jpeg"/>
          <p:cNvPicPr preferRelativeResize="0"/>
          <p:nvPr>
            <p:ph idx="2" type="pic"/>
          </p:nvPr>
        </p:nvPicPr>
        <p:blipFill rotWithShape="1">
          <a:blip r:embed="rId3">
            <a:alphaModFix/>
          </a:blip>
          <a:srcRect b="0" l="3686" r="3677" t="0"/>
          <a:stretch/>
        </p:blipFill>
        <p:spPr>
          <a:xfrm>
            <a:off x="1039750" y="345762"/>
            <a:ext cx="4452225" cy="5765476"/>
          </a:xfrm>
          <a:prstGeom prst="rect">
            <a:avLst/>
          </a:prstGeom>
          <a:noFill/>
          <a:ln>
            <a:noFill/>
          </a:ln>
        </p:spPr>
      </p:pic>
      <p:sp>
        <p:nvSpPr>
          <p:cNvPr id="470" name="Google Shape;470;g35d82c6febb_0_9"/>
          <p:cNvSpPr txBox="1"/>
          <p:nvPr>
            <p:ph idx="1" type="body"/>
          </p:nvPr>
        </p:nvSpPr>
        <p:spPr>
          <a:xfrm>
            <a:off x="6022176" y="732475"/>
            <a:ext cx="4198500" cy="349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b="1" lang="en-US" sz="2600">
                <a:extLst>
                  <a:ext uri="http://customooxmlschemas.google.com/">
                    <go:slidesCustomData xmlns:go="http://customooxmlschemas.google.com/" textRoundtripDataId="6"/>
                  </a:ext>
                </a:extLst>
              </a:rPr>
              <a:t>Samuel Cervantes</a:t>
            </a:r>
            <a:endParaRPr b="1" sz="3700"/>
          </a:p>
        </p:txBody>
      </p:sp>
      <p:sp>
        <p:nvSpPr>
          <p:cNvPr id="471" name="Google Shape;471;g35d82c6febb_0_9"/>
          <p:cNvSpPr txBox="1"/>
          <p:nvPr>
            <p:ph idx="3" type="body"/>
          </p:nvPr>
        </p:nvSpPr>
        <p:spPr>
          <a:xfrm>
            <a:off x="6022175" y="1226525"/>
            <a:ext cx="5914800" cy="494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600"/>
              </a:spcAft>
              <a:buSzPts val="523"/>
              <a:buNone/>
            </a:pPr>
            <a:r>
              <a:rPr lang="en-US" sz="1550"/>
              <a:t>Account </a:t>
            </a:r>
            <a:r>
              <a:rPr lang="en-US" sz="1550">
                <a:extLst>
                  <a:ext uri="http://customooxmlschemas.google.com/">
                    <go:slidesCustomData xmlns:go="http://customooxmlschemas.google.com/" textRoundtripDataId="7"/>
                  </a:ext>
                </a:extLst>
              </a:rPr>
              <a:t>Manager</a:t>
            </a:r>
            <a:r>
              <a:rPr lang="en-US" sz="1550"/>
              <a:t> - Agricultural Energy Efficiency (AgEE) Programs </a:t>
            </a:r>
            <a:endParaRPr sz="1550"/>
          </a:p>
        </p:txBody>
      </p:sp>
      <p:sp>
        <p:nvSpPr>
          <p:cNvPr id="472" name="Google Shape;472;g35d82c6febb_0_9"/>
          <p:cNvSpPr txBox="1"/>
          <p:nvPr>
            <p:ph idx="4" type="body"/>
          </p:nvPr>
        </p:nvSpPr>
        <p:spPr>
          <a:xfrm>
            <a:off x="6022175" y="1865475"/>
            <a:ext cx="6051000" cy="4505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100"/>
              <a:t>Samuel Cervantes is currently the Account Manager for Agriculture Energy Efficiency (AgEE) Programs at ICF. Since joining the company, he has worked on a diverse portfolio of energy efficiency initiatives across the Residential, Commercial, Multi-Family, and most recently, Agricultural sectors, including the </a:t>
            </a:r>
            <a:r>
              <a:rPr b="1" lang="en-US" sz="2100"/>
              <a:t>SoCalREN Agriculture Program</a:t>
            </a:r>
            <a:r>
              <a:rPr lang="en-US" sz="2100"/>
              <a:t>. His work is centered on driving program success, building strong client relationships, supporting community outreach efforts, and delivering impactful, sustainable energy solutions. </a:t>
            </a:r>
            <a:endParaRPr sz="2100"/>
          </a:p>
          <a:p>
            <a:pPr indent="0" lvl="0" marL="0" rtl="0" algn="l">
              <a:lnSpc>
                <a:spcPct val="115000"/>
              </a:lnSpc>
              <a:spcBef>
                <a:spcPts val="1200"/>
              </a:spcBef>
              <a:spcAft>
                <a:spcPts val="600"/>
              </a:spcAft>
              <a:buSzPts val="2800"/>
              <a:buNone/>
            </a:pPr>
            <a:r>
              <a:t/>
            </a:r>
            <a:endParaRPr sz="1600"/>
          </a:p>
        </p:txBody>
      </p:sp>
      <p:pic>
        <p:nvPicPr>
          <p:cNvPr id="473" name="Google Shape;473;g35d82c6febb_0_9"/>
          <p:cNvPicPr preferRelativeResize="0"/>
          <p:nvPr/>
        </p:nvPicPr>
        <p:blipFill rotWithShape="1">
          <a:blip r:embed="rId4">
            <a:alphaModFix/>
          </a:blip>
          <a:srcRect b="0" l="0" r="0" t="0"/>
          <a:stretch/>
        </p:blipFill>
        <p:spPr>
          <a:xfrm>
            <a:off x="11284952" y="6037091"/>
            <a:ext cx="652145" cy="6521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35fb06920c7_4_19"/>
          <p:cNvSpPr txBox="1"/>
          <p:nvPr>
            <p:ph idx="4294967295" type="body"/>
          </p:nvPr>
        </p:nvSpPr>
        <p:spPr>
          <a:xfrm>
            <a:off x="827900" y="729050"/>
            <a:ext cx="10849200" cy="3163200"/>
          </a:xfrm>
          <a:prstGeom prst="rect">
            <a:avLst/>
          </a:prstGeom>
        </p:spPr>
        <p:txBody>
          <a:bodyPr anchorCtr="0" anchor="t" bIns="0" lIns="91425" spcFirstLastPara="1" rIns="91425" wrap="square" tIns="0">
            <a:noAutofit/>
          </a:bodyPr>
          <a:lstStyle/>
          <a:p>
            <a:pPr indent="0" lvl="0" marL="0" rtl="0" algn="l">
              <a:lnSpc>
                <a:spcPct val="115000"/>
              </a:lnSpc>
              <a:spcBef>
                <a:spcPts val="1200"/>
              </a:spcBef>
              <a:spcAft>
                <a:spcPts val="0"/>
              </a:spcAft>
              <a:buNone/>
            </a:pPr>
            <a:r>
              <a:rPr lang="en-US" sz="2500">
                <a:solidFill>
                  <a:srgbClr val="000000"/>
                </a:solidFill>
              </a:rPr>
              <a:t>ICF selected as the new implementer for the </a:t>
            </a:r>
            <a:r>
              <a:rPr b="1" lang="en-US" sz="2500">
                <a:solidFill>
                  <a:srgbClr val="000000"/>
                </a:solidFill>
              </a:rPr>
              <a:t>SoCalREN Agricultural Program </a:t>
            </a:r>
            <a:endParaRPr b="1" sz="2500">
              <a:solidFill>
                <a:srgbClr val="000000"/>
              </a:solidFill>
            </a:endParaRPr>
          </a:p>
          <a:p>
            <a:pPr indent="0" lvl="0" marL="0" rtl="0" algn="l">
              <a:lnSpc>
                <a:spcPct val="115000"/>
              </a:lnSpc>
              <a:spcBef>
                <a:spcPts val="1200"/>
              </a:spcBef>
              <a:spcAft>
                <a:spcPts val="0"/>
              </a:spcAft>
              <a:buNone/>
            </a:pPr>
            <a:r>
              <a:rPr b="1" lang="en-US" sz="2500">
                <a:solidFill>
                  <a:srgbClr val="000000"/>
                </a:solidFill>
              </a:rPr>
              <a:t>Workforce Development Connections </a:t>
            </a:r>
            <a:endParaRPr b="1" sz="2500">
              <a:solidFill>
                <a:srgbClr val="000000"/>
              </a:solidFill>
            </a:endParaRPr>
          </a:p>
          <a:p>
            <a:pPr indent="-387350" lvl="0" marL="457200" rtl="0" algn="l">
              <a:lnSpc>
                <a:spcPct val="100000"/>
              </a:lnSpc>
              <a:spcBef>
                <a:spcPts val="0"/>
              </a:spcBef>
              <a:spcAft>
                <a:spcPts val="0"/>
              </a:spcAft>
              <a:buClr>
                <a:srgbClr val="000000"/>
              </a:buClr>
              <a:buSzPts val="2500"/>
              <a:buChar char="●"/>
            </a:pPr>
            <a:r>
              <a:rPr lang="en-US" sz="2500">
                <a:solidFill>
                  <a:srgbClr val="000000"/>
                </a:solidFill>
              </a:rPr>
              <a:t>Creation of several new positions </a:t>
            </a:r>
            <a:r>
              <a:rPr lang="en-US" sz="2500">
                <a:solidFill>
                  <a:srgbClr val="000000"/>
                </a:solidFill>
              </a:rPr>
              <a:t>within</a:t>
            </a:r>
            <a:r>
              <a:rPr lang="en-US" sz="2500">
                <a:solidFill>
                  <a:srgbClr val="000000"/>
                </a:solidFill>
              </a:rPr>
              <a:t> SoCalREN Ag</a:t>
            </a:r>
            <a:endParaRPr sz="2500">
              <a:solidFill>
                <a:srgbClr val="000000"/>
              </a:solidFill>
            </a:endParaRPr>
          </a:p>
          <a:p>
            <a:pPr indent="-387350" lvl="0" marL="457200" rtl="0" algn="l">
              <a:lnSpc>
                <a:spcPct val="100000"/>
              </a:lnSpc>
              <a:spcBef>
                <a:spcPts val="0"/>
              </a:spcBef>
              <a:spcAft>
                <a:spcPts val="0"/>
              </a:spcAft>
              <a:buClr>
                <a:srgbClr val="000000"/>
              </a:buClr>
              <a:buSzPts val="2500"/>
              <a:buChar char="●"/>
            </a:pPr>
            <a:r>
              <a:rPr lang="en-US" sz="2500">
                <a:solidFill>
                  <a:srgbClr val="000000"/>
                </a:solidFill>
              </a:rPr>
              <a:t>New roles will have a strong focus on serving </a:t>
            </a:r>
            <a:r>
              <a:rPr b="1" lang="en-US" sz="2500">
                <a:solidFill>
                  <a:srgbClr val="000000"/>
                </a:solidFill>
              </a:rPr>
              <a:t>Hard-to-Reach (HTR), rural </a:t>
            </a:r>
            <a:r>
              <a:rPr lang="en-US" sz="2500">
                <a:solidFill>
                  <a:srgbClr val="000000"/>
                </a:solidFill>
              </a:rPr>
              <a:t>customers, and </a:t>
            </a:r>
            <a:r>
              <a:rPr b="1" lang="en-US" sz="2500">
                <a:solidFill>
                  <a:srgbClr val="000000"/>
                </a:solidFill>
              </a:rPr>
              <a:t>Disadvantaged Communities (DAC).</a:t>
            </a:r>
            <a:endParaRPr b="1" sz="2500">
              <a:solidFill>
                <a:srgbClr val="000000"/>
              </a:solidFill>
            </a:endParaRPr>
          </a:p>
          <a:p>
            <a:pPr indent="-387350" lvl="0" marL="457200" rtl="0" algn="l">
              <a:lnSpc>
                <a:spcPct val="100000"/>
              </a:lnSpc>
              <a:spcBef>
                <a:spcPts val="0"/>
              </a:spcBef>
              <a:spcAft>
                <a:spcPts val="0"/>
              </a:spcAft>
              <a:buClr>
                <a:srgbClr val="000000"/>
              </a:buClr>
              <a:buSzPts val="2500"/>
              <a:buChar char="●"/>
            </a:pPr>
            <a:r>
              <a:rPr lang="en-US" sz="2500">
                <a:solidFill>
                  <a:srgbClr val="000000"/>
                </a:solidFill>
              </a:rPr>
              <a:t>Opportunities for local hiring to maximize impact</a:t>
            </a:r>
            <a:endParaRPr sz="2500">
              <a:solidFill>
                <a:srgbClr val="000000"/>
              </a:solidFill>
            </a:endParaRPr>
          </a:p>
          <a:p>
            <a:pPr indent="0" lvl="0" marL="0" rtl="0" algn="l">
              <a:spcBef>
                <a:spcPts val="0"/>
              </a:spcBef>
              <a:spcAft>
                <a:spcPts val="0"/>
              </a:spcAft>
              <a:buNone/>
            </a:pPr>
            <a:r>
              <a:t/>
            </a:r>
            <a:endParaRPr/>
          </a:p>
        </p:txBody>
      </p:sp>
      <p:pic>
        <p:nvPicPr>
          <p:cNvPr id="480" name="Google Shape;480;g35fb06920c7_4_19" title="Screenshot 2025-06-03 at 4.29.34 PM.png"/>
          <p:cNvPicPr preferRelativeResize="0"/>
          <p:nvPr/>
        </p:nvPicPr>
        <p:blipFill rotWithShape="1">
          <a:blip r:embed="rId3">
            <a:alphaModFix/>
          </a:blip>
          <a:srcRect b="18070" l="0" r="0" t="22370"/>
          <a:stretch/>
        </p:blipFill>
        <p:spPr>
          <a:xfrm>
            <a:off x="545350" y="4014952"/>
            <a:ext cx="11646650" cy="2659498"/>
          </a:xfrm>
          <a:prstGeom prst="rect">
            <a:avLst/>
          </a:prstGeom>
          <a:noFill/>
          <a:ln>
            <a:noFill/>
          </a:ln>
        </p:spPr>
      </p:pic>
      <p:pic>
        <p:nvPicPr>
          <p:cNvPr id="481" name="Google Shape;481;g35fb06920c7_4_19" title="Screenshot 2025-06-03 at 4.31.34 PM.png"/>
          <p:cNvPicPr preferRelativeResize="0"/>
          <p:nvPr/>
        </p:nvPicPr>
        <p:blipFill>
          <a:blip r:embed="rId4">
            <a:alphaModFix/>
          </a:blip>
          <a:stretch>
            <a:fillRect/>
          </a:stretch>
        </p:blipFill>
        <p:spPr>
          <a:xfrm>
            <a:off x="9384550" y="-2"/>
            <a:ext cx="2807449" cy="889675"/>
          </a:xfrm>
          <a:prstGeom prst="rect">
            <a:avLst/>
          </a:prstGeom>
          <a:noFill/>
          <a:ln>
            <a:noFill/>
          </a:ln>
        </p:spPr>
      </p:pic>
      <p:pic>
        <p:nvPicPr>
          <p:cNvPr id="482" name="Google Shape;482;g35fb06920c7_4_19"/>
          <p:cNvPicPr preferRelativeResize="0"/>
          <p:nvPr/>
        </p:nvPicPr>
        <p:blipFill rotWithShape="1">
          <a:blip r:embed="rId5">
            <a:alphaModFix/>
          </a:blip>
          <a:srcRect b="0" l="0" r="0" t="0"/>
          <a:stretch/>
        </p:blipFill>
        <p:spPr>
          <a:xfrm>
            <a:off x="11417377" y="5888516"/>
            <a:ext cx="652145" cy="652145"/>
          </a:xfrm>
          <a:prstGeom prst="rect">
            <a:avLst/>
          </a:prstGeom>
          <a:noFill/>
          <a:ln>
            <a:noFill/>
          </a:ln>
        </p:spPr>
      </p:pic>
      <p:sp>
        <p:nvSpPr>
          <p:cNvPr id="483" name="Google Shape;483;g35fb06920c7_4_19"/>
          <p:cNvSpPr txBox="1"/>
          <p:nvPr>
            <p:ph type="title"/>
          </p:nvPr>
        </p:nvSpPr>
        <p:spPr>
          <a:xfrm>
            <a:off x="764085" y="149154"/>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a:t>SoCalREN Agricultural Program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35fb06920c7_4_10"/>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b="1" lang="en-US"/>
              <a:t>Agricultural Energy Efficiency</a:t>
            </a:r>
            <a:endParaRPr b="1"/>
          </a:p>
        </p:txBody>
      </p:sp>
      <p:sp>
        <p:nvSpPr>
          <p:cNvPr id="490" name="Google Shape;490;g35fb06920c7_4_10"/>
          <p:cNvSpPr txBox="1"/>
          <p:nvPr>
            <p:ph idx="1" type="body"/>
          </p:nvPr>
        </p:nvSpPr>
        <p:spPr>
          <a:xfrm>
            <a:off x="975360" y="1280161"/>
            <a:ext cx="10515600" cy="5039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pic>
        <p:nvPicPr>
          <p:cNvPr id="491" name="Google Shape;491;g35fb06920c7_4_10" title="Screenshot 2025-06-03 at 4.12.32 PM.png"/>
          <p:cNvPicPr preferRelativeResize="0"/>
          <p:nvPr/>
        </p:nvPicPr>
        <p:blipFill rotWithShape="1">
          <a:blip r:embed="rId3">
            <a:alphaModFix/>
          </a:blip>
          <a:srcRect b="0" l="0" r="0" t="23400"/>
          <a:stretch/>
        </p:blipFill>
        <p:spPr>
          <a:xfrm>
            <a:off x="943900" y="976616"/>
            <a:ext cx="10515600" cy="5342934"/>
          </a:xfrm>
          <a:prstGeom prst="rect">
            <a:avLst/>
          </a:prstGeom>
          <a:noFill/>
          <a:ln>
            <a:noFill/>
          </a:ln>
        </p:spPr>
      </p:pic>
      <p:sp>
        <p:nvSpPr>
          <p:cNvPr id="492" name="Google Shape;492;g35fb06920c7_4_10"/>
          <p:cNvSpPr txBox="1"/>
          <p:nvPr>
            <p:ph idx="4294967295" type="body"/>
          </p:nvPr>
        </p:nvSpPr>
        <p:spPr>
          <a:xfrm>
            <a:off x="1816450" y="1532250"/>
            <a:ext cx="9032700" cy="4504500"/>
          </a:xfrm>
          <a:prstGeom prst="rect">
            <a:avLst/>
          </a:prstGeom>
          <a:solidFill>
            <a:srgbClr val="C5DE92"/>
          </a:solidFill>
          <a:ln cap="flat" cmpd="sng" w="9525">
            <a:solidFill>
              <a:srgbClr val="000000"/>
            </a:solidFill>
            <a:prstDash val="solid"/>
            <a:round/>
            <a:headEnd len="sm" w="sm" type="none"/>
            <a:tailEnd len="sm" w="sm" type="none"/>
          </a:ln>
        </p:spPr>
        <p:txBody>
          <a:bodyPr anchorCtr="0" anchor="t" bIns="0" lIns="91425" spcFirstLastPara="1" rIns="91425" wrap="square" tIns="0">
            <a:noAutofit/>
          </a:bodyPr>
          <a:lstStyle/>
          <a:p>
            <a:pPr indent="0" lvl="0" marL="0" rtl="0" algn="l">
              <a:lnSpc>
                <a:spcPct val="115000"/>
              </a:lnSpc>
              <a:spcBef>
                <a:spcPts val="1200"/>
              </a:spcBef>
              <a:spcAft>
                <a:spcPts val="0"/>
              </a:spcAft>
              <a:buNone/>
            </a:pPr>
            <a:r>
              <a:rPr lang="en-US"/>
              <a:t>ICF implements several </a:t>
            </a:r>
            <a:r>
              <a:rPr b="1" lang="en-US"/>
              <a:t>energy </a:t>
            </a:r>
            <a:r>
              <a:rPr b="1" lang="en-US" sz="1700">
                <a:solidFill>
                  <a:srgbClr val="000000"/>
                </a:solidFill>
                <a:latin typeface="Poppins"/>
                <a:ea typeface="Poppins"/>
                <a:cs typeface="Poppins"/>
                <a:sym typeface="Poppins"/>
              </a:rPr>
              <a:t>efficiency</a:t>
            </a:r>
            <a:r>
              <a:rPr lang="en-US"/>
              <a:t> programs that provided incentives and rebates for upgrading to more energy efficient equipment across a variety of sectors.</a:t>
            </a:r>
            <a:endParaRPr b="1" sz="1700">
              <a:solidFill>
                <a:srgbClr val="000000"/>
              </a:solidFill>
              <a:latin typeface="Poppins"/>
              <a:ea typeface="Poppins"/>
              <a:cs typeface="Poppins"/>
              <a:sym typeface="Poppins"/>
            </a:endParaRPr>
          </a:p>
          <a:p>
            <a:pPr indent="0" lvl="0" marL="0" rtl="0" algn="l">
              <a:lnSpc>
                <a:spcPct val="115000"/>
              </a:lnSpc>
              <a:spcBef>
                <a:spcPts val="1200"/>
              </a:spcBef>
              <a:spcAft>
                <a:spcPts val="0"/>
              </a:spcAft>
              <a:buNone/>
            </a:pPr>
            <a:r>
              <a:rPr b="1" lang="en-US" sz="1700">
                <a:solidFill>
                  <a:srgbClr val="000000"/>
                </a:solidFill>
                <a:latin typeface="Poppins"/>
                <a:ea typeface="Poppins"/>
                <a:cs typeface="Poppins"/>
                <a:sym typeface="Poppins"/>
              </a:rPr>
              <a:t>Examples of current program Implementation </a:t>
            </a:r>
            <a:r>
              <a:rPr b="1" lang="en-US" sz="1700">
                <a:solidFill>
                  <a:srgbClr val="000000"/>
                </a:solidFill>
                <a:latin typeface="Poppins"/>
                <a:ea typeface="Poppins"/>
                <a:cs typeface="Poppins"/>
                <a:sym typeface="Poppins"/>
              </a:rPr>
              <a:t>Include</a:t>
            </a:r>
            <a:r>
              <a:rPr b="1" lang="en-US" sz="1700">
                <a:solidFill>
                  <a:srgbClr val="000000"/>
                </a:solidFill>
                <a:latin typeface="Poppins"/>
                <a:ea typeface="Poppins"/>
                <a:cs typeface="Poppins"/>
                <a:sym typeface="Poppins"/>
              </a:rPr>
              <a:t>: </a:t>
            </a:r>
            <a:endParaRPr b="1" sz="1700">
              <a:solidFill>
                <a:srgbClr val="000000"/>
              </a:solidFill>
              <a:latin typeface="Poppins"/>
              <a:ea typeface="Poppins"/>
              <a:cs typeface="Poppins"/>
              <a:sym typeface="Poppins"/>
            </a:endParaRPr>
          </a:p>
          <a:p>
            <a:pPr indent="0" lvl="0" marL="0" rtl="0" algn="l">
              <a:lnSpc>
                <a:spcPct val="115000"/>
              </a:lnSpc>
              <a:spcBef>
                <a:spcPts val="1200"/>
              </a:spcBef>
              <a:spcAft>
                <a:spcPts val="0"/>
              </a:spcAft>
              <a:buNone/>
            </a:pPr>
            <a:r>
              <a:rPr lang="en-US" sz="1700">
                <a:solidFill>
                  <a:srgbClr val="000000"/>
                </a:solidFill>
                <a:latin typeface="Poppins Medium"/>
                <a:ea typeface="Poppins Medium"/>
                <a:cs typeface="Poppins Medium"/>
                <a:sym typeface="Poppins Medium"/>
              </a:rPr>
              <a:t>SoCalGas Agricultural Energy Efficiency (AgEE) Program</a:t>
            </a:r>
            <a:endParaRPr sz="1700">
              <a:solidFill>
                <a:srgbClr val="000000"/>
              </a:solidFill>
              <a:latin typeface="Poppins Medium"/>
              <a:ea typeface="Poppins Medium"/>
              <a:cs typeface="Poppins Medium"/>
              <a:sym typeface="Poppins Medium"/>
            </a:endParaRPr>
          </a:p>
          <a:p>
            <a:pPr indent="-336550" lvl="0" marL="457200" rtl="0" algn="l">
              <a:lnSpc>
                <a:spcPct val="115000"/>
              </a:lnSpc>
              <a:spcBef>
                <a:spcPts val="0"/>
              </a:spcBef>
              <a:spcAft>
                <a:spcPts val="0"/>
              </a:spcAft>
              <a:buClr>
                <a:srgbClr val="000000"/>
              </a:buClr>
              <a:buSzPts val="1700"/>
              <a:buFont typeface="Poppins Medium"/>
              <a:buChar char="●"/>
            </a:pPr>
            <a:r>
              <a:rPr lang="en-US" sz="1700">
                <a:solidFill>
                  <a:srgbClr val="000000"/>
                </a:solidFill>
                <a:latin typeface="Poppins Medium"/>
                <a:ea typeface="Poppins Medium"/>
                <a:cs typeface="Poppins Medium"/>
                <a:sym typeface="Poppins Medium"/>
              </a:rPr>
              <a:t>Boilers</a:t>
            </a:r>
            <a:endParaRPr sz="1700">
              <a:solidFill>
                <a:srgbClr val="000000"/>
              </a:solidFill>
              <a:latin typeface="Poppins Medium"/>
              <a:ea typeface="Poppins Medium"/>
              <a:cs typeface="Poppins Medium"/>
              <a:sym typeface="Poppins Medium"/>
            </a:endParaRPr>
          </a:p>
          <a:p>
            <a:pPr indent="-336550" lvl="0" marL="457200" rtl="0" algn="l">
              <a:lnSpc>
                <a:spcPct val="115000"/>
              </a:lnSpc>
              <a:spcBef>
                <a:spcPts val="0"/>
              </a:spcBef>
              <a:spcAft>
                <a:spcPts val="0"/>
              </a:spcAft>
              <a:buClr>
                <a:srgbClr val="000000"/>
              </a:buClr>
              <a:buSzPts val="1700"/>
              <a:buFont typeface="Poppins Medium"/>
              <a:buChar char="●"/>
            </a:pPr>
            <a:r>
              <a:rPr lang="en-US" sz="1700">
                <a:solidFill>
                  <a:srgbClr val="000000"/>
                </a:solidFill>
                <a:latin typeface="Poppins Medium"/>
                <a:ea typeface="Poppins Medium"/>
                <a:cs typeface="Poppins Medium"/>
                <a:sym typeface="Poppins Medium"/>
              </a:rPr>
              <a:t>Heat Curtains</a:t>
            </a:r>
            <a:endParaRPr sz="1700">
              <a:solidFill>
                <a:srgbClr val="000000"/>
              </a:solidFill>
              <a:latin typeface="Poppins Medium"/>
              <a:ea typeface="Poppins Medium"/>
              <a:cs typeface="Poppins Medium"/>
              <a:sym typeface="Poppins Medium"/>
            </a:endParaRPr>
          </a:p>
          <a:p>
            <a:pPr indent="-336550" lvl="0" marL="457200" rtl="0" algn="l">
              <a:lnSpc>
                <a:spcPct val="115000"/>
              </a:lnSpc>
              <a:spcBef>
                <a:spcPts val="0"/>
              </a:spcBef>
              <a:spcAft>
                <a:spcPts val="0"/>
              </a:spcAft>
              <a:buClr>
                <a:srgbClr val="000000"/>
              </a:buClr>
              <a:buSzPts val="1700"/>
              <a:buFont typeface="Poppins Medium"/>
              <a:buChar char="●"/>
            </a:pPr>
            <a:r>
              <a:rPr lang="en-US" sz="1700">
                <a:solidFill>
                  <a:srgbClr val="000000"/>
                </a:solidFill>
                <a:latin typeface="Poppins Medium"/>
                <a:ea typeface="Poppins Medium"/>
                <a:cs typeface="Poppins Medium"/>
                <a:sym typeface="Poppins Medium"/>
              </a:rPr>
              <a:t>Hot Water Heaters</a:t>
            </a:r>
            <a:endParaRPr sz="1700">
              <a:solidFill>
                <a:srgbClr val="000000"/>
              </a:solidFill>
              <a:latin typeface="Poppins Medium"/>
              <a:ea typeface="Poppins Medium"/>
              <a:cs typeface="Poppins Medium"/>
              <a:sym typeface="Poppins Medium"/>
            </a:endParaRPr>
          </a:p>
          <a:p>
            <a:pPr indent="0" lvl="0" marL="0" rtl="0" algn="l">
              <a:lnSpc>
                <a:spcPct val="115000"/>
              </a:lnSpc>
              <a:spcBef>
                <a:spcPts val="1200"/>
              </a:spcBef>
              <a:spcAft>
                <a:spcPts val="0"/>
              </a:spcAft>
              <a:buNone/>
            </a:pPr>
            <a:r>
              <a:rPr lang="en-US" sz="1700">
                <a:solidFill>
                  <a:srgbClr val="000000"/>
                </a:solidFill>
                <a:latin typeface="Poppins Medium"/>
                <a:ea typeface="Poppins Medium"/>
                <a:cs typeface="Poppins Medium"/>
                <a:sym typeface="Poppins Medium"/>
              </a:rPr>
              <a:t>SCE Agricultural Energy Efficiency (AgEE) Program</a:t>
            </a:r>
            <a:endParaRPr sz="1700">
              <a:solidFill>
                <a:srgbClr val="000000"/>
              </a:solidFill>
              <a:latin typeface="Poppins Medium"/>
              <a:ea typeface="Poppins Medium"/>
              <a:cs typeface="Poppins Medium"/>
              <a:sym typeface="Poppins Medium"/>
            </a:endParaRPr>
          </a:p>
          <a:p>
            <a:pPr indent="-336550" lvl="0" marL="457200" rtl="0" algn="l">
              <a:lnSpc>
                <a:spcPct val="115000"/>
              </a:lnSpc>
              <a:spcBef>
                <a:spcPts val="0"/>
              </a:spcBef>
              <a:spcAft>
                <a:spcPts val="0"/>
              </a:spcAft>
              <a:buClr>
                <a:srgbClr val="000000"/>
              </a:buClr>
              <a:buSzPts val="1700"/>
              <a:buFont typeface="Poppins Medium"/>
              <a:buChar char="●"/>
            </a:pPr>
            <a:r>
              <a:rPr lang="en-US" sz="1700">
                <a:solidFill>
                  <a:srgbClr val="000000"/>
                </a:solidFill>
                <a:latin typeface="Poppins Medium"/>
                <a:ea typeface="Poppins Medium"/>
                <a:cs typeface="Poppins Medium"/>
                <a:sym typeface="Poppins Medium"/>
              </a:rPr>
              <a:t>Ventilation Fans</a:t>
            </a:r>
            <a:endParaRPr sz="1700">
              <a:solidFill>
                <a:srgbClr val="000000"/>
              </a:solidFill>
              <a:latin typeface="Poppins Medium"/>
              <a:ea typeface="Poppins Medium"/>
              <a:cs typeface="Poppins Medium"/>
              <a:sym typeface="Poppins Medium"/>
            </a:endParaRPr>
          </a:p>
          <a:p>
            <a:pPr indent="-336550" lvl="0" marL="457200" rtl="0" algn="l">
              <a:lnSpc>
                <a:spcPct val="115000"/>
              </a:lnSpc>
              <a:spcBef>
                <a:spcPts val="0"/>
              </a:spcBef>
              <a:spcAft>
                <a:spcPts val="0"/>
              </a:spcAft>
              <a:buClr>
                <a:srgbClr val="000000"/>
              </a:buClr>
              <a:buSzPts val="1700"/>
              <a:buFont typeface="Poppins Medium"/>
              <a:buChar char="●"/>
            </a:pPr>
            <a:r>
              <a:rPr lang="en-US" sz="1700">
                <a:solidFill>
                  <a:srgbClr val="000000"/>
                </a:solidFill>
                <a:latin typeface="Poppins Medium"/>
                <a:ea typeface="Poppins Medium"/>
                <a:cs typeface="Poppins Medium"/>
                <a:sym typeface="Poppins Medium"/>
              </a:rPr>
              <a:t>Horticulture LED Lighting</a:t>
            </a:r>
            <a:endParaRPr sz="1700">
              <a:solidFill>
                <a:srgbClr val="000000"/>
              </a:solidFill>
              <a:latin typeface="Poppins Medium"/>
              <a:ea typeface="Poppins Medium"/>
              <a:cs typeface="Poppins Medium"/>
              <a:sym typeface="Poppins Medium"/>
            </a:endParaRPr>
          </a:p>
          <a:p>
            <a:pPr indent="-336550" lvl="0" marL="457200" rtl="0" algn="l">
              <a:lnSpc>
                <a:spcPct val="115000"/>
              </a:lnSpc>
              <a:spcBef>
                <a:spcPts val="0"/>
              </a:spcBef>
              <a:spcAft>
                <a:spcPts val="0"/>
              </a:spcAft>
              <a:buClr>
                <a:srgbClr val="000000"/>
              </a:buClr>
              <a:buSzPts val="1700"/>
              <a:buFont typeface="Poppins Medium"/>
              <a:buChar char="●"/>
            </a:pPr>
            <a:r>
              <a:rPr lang="en-US" sz="1700">
                <a:solidFill>
                  <a:srgbClr val="000000"/>
                </a:solidFill>
                <a:latin typeface="Poppins Medium"/>
                <a:ea typeface="Poppins Medium"/>
                <a:cs typeface="Poppins Medium"/>
                <a:sym typeface="Poppins Medium"/>
              </a:rPr>
              <a:t>Variable Frequency Drives (VFD’S) for Well Pumps </a:t>
            </a:r>
            <a:endParaRPr sz="1700">
              <a:solidFill>
                <a:srgbClr val="000000"/>
              </a:solidFill>
              <a:latin typeface="Poppins Medium"/>
              <a:ea typeface="Poppins Medium"/>
              <a:cs typeface="Poppins Medium"/>
              <a:sym typeface="Poppins Medium"/>
            </a:endParaRPr>
          </a:p>
          <a:p>
            <a:pPr indent="0" lvl="0" marL="0" rtl="0" algn="l">
              <a:lnSpc>
                <a:spcPct val="115000"/>
              </a:lnSpc>
              <a:spcBef>
                <a:spcPts val="1200"/>
              </a:spcBef>
              <a:spcAft>
                <a:spcPts val="0"/>
              </a:spcAft>
              <a:buNone/>
            </a:pPr>
            <a:r>
              <a:t/>
            </a:r>
            <a:endParaRPr b="1" sz="1400">
              <a:solidFill>
                <a:srgbClr val="000000"/>
              </a:solidFill>
            </a:endParaRPr>
          </a:p>
          <a:p>
            <a:pPr indent="0" lvl="0" marL="0" rtl="0" algn="l">
              <a:lnSpc>
                <a:spcPct val="115000"/>
              </a:lnSpc>
              <a:spcBef>
                <a:spcPts val="1200"/>
              </a:spcBef>
              <a:spcAft>
                <a:spcPts val="0"/>
              </a:spcAft>
              <a:buNone/>
            </a:pPr>
            <a:r>
              <a:t/>
            </a:r>
            <a:endParaRPr b="1" sz="1400"/>
          </a:p>
          <a:p>
            <a:pPr indent="0" lvl="0" marL="0" rtl="0" algn="l">
              <a:spcBef>
                <a:spcPts val="1200"/>
              </a:spcBef>
              <a:spcAft>
                <a:spcPts val="0"/>
              </a:spcAft>
              <a:buNone/>
            </a:pPr>
            <a:r>
              <a:t/>
            </a:r>
            <a:endParaRPr/>
          </a:p>
        </p:txBody>
      </p:sp>
      <p:pic>
        <p:nvPicPr>
          <p:cNvPr id="493" name="Google Shape;493;g35fb06920c7_4_10"/>
          <p:cNvPicPr preferRelativeResize="0"/>
          <p:nvPr/>
        </p:nvPicPr>
        <p:blipFill rotWithShape="1">
          <a:blip r:embed="rId4">
            <a:alphaModFix/>
          </a:blip>
          <a:srcRect b="0" l="0" r="0" t="0"/>
          <a:stretch/>
        </p:blipFill>
        <p:spPr>
          <a:xfrm>
            <a:off x="11490952" y="5962591"/>
            <a:ext cx="652145" cy="652145"/>
          </a:xfrm>
          <a:prstGeom prst="rect">
            <a:avLst/>
          </a:prstGeom>
          <a:noFill/>
          <a:ln>
            <a:noFill/>
          </a:ln>
        </p:spPr>
      </p:pic>
      <p:sp>
        <p:nvSpPr>
          <p:cNvPr id="494" name="Google Shape;494;g35fb06920c7_4_10"/>
          <p:cNvSpPr/>
          <p:nvPr/>
        </p:nvSpPr>
        <p:spPr>
          <a:xfrm>
            <a:off x="8427300" y="2669050"/>
            <a:ext cx="1878300" cy="2755500"/>
          </a:xfrm>
          <a:prstGeom prst="rect">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US" sz="1700">
                <a:solidFill>
                  <a:schemeClr val="dk1"/>
                </a:solidFill>
              </a:rPr>
              <a:t>Building on successes and lessons learned for SoCalREN </a:t>
            </a:r>
            <a:r>
              <a:rPr b="1" i="1" lang="en-US" sz="1700">
                <a:solidFill>
                  <a:schemeClr val="dk1"/>
                </a:solidFill>
              </a:rPr>
              <a:t>implementation</a:t>
            </a:r>
            <a:r>
              <a:rPr b="1" i="1" lang="en-US" sz="1700">
                <a:solidFill>
                  <a:schemeClr val="dk1"/>
                </a:solidFill>
              </a:rPr>
              <a:t>!</a:t>
            </a:r>
            <a:endParaRPr b="1" i="1" sz="1700">
              <a:solidFill>
                <a:schemeClr val="dk1"/>
              </a:solidFill>
            </a:endParaRPr>
          </a:p>
        </p:txBody>
      </p:sp>
      <p:pic>
        <p:nvPicPr>
          <p:cNvPr id="495" name="Google Shape;495;g35fb06920c7_4_10" title="Screenshot 2025-06-03 at 4.31.34 PM.png"/>
          <p:cNvPicPr preferRelativeResize="0"/>
          <p:nvPr/>
        </p:nvPicPr>
        <p:blipFill>
          <a:blip r:embed="rId5">
            <a:alphaModFix/>
          </a:blip>
          <a:stretch>
            <a:fillRect/>
          </a:stretch>
        </p:blipFill>
        <p:spPr>
          <a:xfrm>
            <a:off x="9384550" y="-2"/>
            <a:ext cx="2807449" cy="889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
          <p:cNvSpPr txBox="1"/>
          <p:nvPr>
            <p:ph type="title"/>
          </p:nvPr>
        </p:nvSpPr>
        <p:spPr>
          <a:xfrm>
            <a:off x="975360" y="143335"/>
            <a:ext cx="10515600" cy="579900"/>
          </a:xfrm>
          <a:prstGeom prst="rect">
            <a:avLst/>
          </a:prstGeom>
          <a:noFill/>
          <a:ln>
            <a:noFill/>
          </a:ln>
        </p:spPr>
        <p:txBody>
          <a:bodyPr anchorCtr="0" anchor="t" bIns="0" lIns="91425" spcFirstLastPara="1" rIns="91425" wrap="square" tIns="0">
            <a:noAutofit/>
          </a:bodyPr>
          <a:lstStyle/>
          <a:p>
            <a:pPr indent="0" lvl="0" marL="0" rtl="0" algn="l">
              <a:lnSpc>
                <a:spcPct val="90000"/>
              </a:lnSpc>
              <a:spcBef>
                <a:spcPts val="0"/>
              </a:spcBef>
              <a:spcAft>
                <a:spcPts val="0"/>
              </a:spcAft>
              <a:buClr>
                <a:srgbClr val="A4BF60"/>
              </a:buClr>
              <a:buSzPts val="3400"/>
              <a:buFont typeface="Arial"/>
              <a:buNone/>
            </a:pPr>
            <a:r>
              <a:rPr lang="en-US"/>
              <a:t>Agenda</a:t>
            </a:r>
            <a:endParaRPr/>
          </a:p>
        </p:txBody>
      </p:sp>
      <p:sp>
        <p:nvSpPr>
          <p:cNvPr id="330" name="Google Shape;330;p2"/>
          <p:cNvSpPr txBox="1"/>
          <p:nvPr>
            <p:ph idx="1" type="body"/>
          </p:nvPr>
        </p:nvSpPr>
        <p:spPr>
          <a:xfrm>
            <a:off x="975350" y="723225"/>
            <a:ext cx="10515600" cy="5596200"/>
          </a:xfrm>
          <a:prstGeom prst="rect">
            <a:avLst/>
          </a:prstGeom>
          <a:noFill/>
          <a:ln>
            <a:noFill/>
          </a:ln>
        </p:spPr>
        <p:txBody>
          <a:bodyPr anchorCtr="0" anchor="t" bIns="0" lIns="91425" spcFirstLastPara="1" rIns="91425" wrap="square" tIns="0">
            <a:noAutofit/>
          </a:bodyPr>
          <a:lstStyle/>
          <a:p>
            <a:pPr indent="0" lvl="0" marL="0" rtl="0" algn="l">
              <a:lnSpc>
                <a:spcPct val="115000"/>
              </a:lnSpc>
              <a:spcBef>
                <a:spcPts val="600"/>
              </a:spcBef>
              <a:spcAft>
                <a:spcPts val="0"/>
              </a:spcAft>
              <a:buNone/>
            </a:pPr>
            <a:r>
              <a:rPr b="1" lang="en-US" sz="2300"/>
              <a:t>12 PM - 1:15 PM - Welcome, </a:t>
            </a:r>
            <a:r>
              <a:rPr b="1" lang="en-US" sz="2300"/>
              <a:t>Presentations,</a:t>
            </a:r>
            <a:r>
              <a:rPr b="1" lang="en-US" sz="2300"/>
              <a:t> and Discussion </a:t>
            </a:r>
            <a:endParaRPr b="1" sz="2300"/>
          </a:p>
          <a:p>
            <a:pPr indent="0" lvl="0" marL="457200" rtl="0" algn="l">
              <a:lnSpc>
                <a:spcPct val="115000"/>
              </a:lnSpc>
              <a:spcBef>
                <a:spcPts val="1000"/>
              </a:spcBef>
              <a:spcAft>
                <a:spcPts val="0"/>
              </a:spcAft>
              <a:buNone/>
            </a:pPr>
            <a:r>
              <a:rPr b="1" lang="en-US" sz="2300"/>
              <a:t>SoCalREN’s Vision for Workforce, Education, and Training </a:t>
            </a:r>
            <a:r>
              <a:rPr lang="en-US" sz="2300"/>
              <a:t>- Lujuana Medina, Environment Initiatives Division Manager, SoCalREN, County of Los Angeles</a:t>
            </a:r>
            <a:endParaRPr sz="2300"/>
          </a:p>
          <a:p>
            <a:pPr indent="0" lvl="0" marL="457200" marR="0" rtl="0" algn="l">
              <a:lnSpc>
                <a:spcPct val="115000"/>
              </a:lnSpc>
              <a:spcBef>
                <a:spcPts val="1000"/>
              </a:spcBef>
              <a:spcAft>
                <a:spcPts val="0"/>
              </a:spcAft>
              <a:buNone/>
            </a:pPr>
            <a:r>
              <a:rPr b="1" lang="en-US" sz="2300"/>
              <a:t>Moderator’s Welcome</a:t>
            </a:r>
            <a:r>
              <a:rPr lang="en-US" sz="2300"/>
              <a:t> - Shelley Osborn, Program Manager at SoCalREN</a:t>
            </a:r>
            <a:endParaRPr sz="2300"/>
          </a:p>
          <a:p>
            <a:pPr indent="0" lvl="0" marL="457200" marR="0" rtl="0" algn="l">
              <a:lnSpc>
                <a:spcPct val="115000"/>
              </a:lnSpc>
              <a:spcBef>
                <a:spcPts val="1000"/>
              </a:spcBef>
              <a:spcAft>
                <a:spcPts val="0"/>
              </a:spcAft>
              <a:buNone/>
            </a:pPr>
            <a:r>
              <a:rPr b="1" lang="en-US" sz="2300"/>
              <a:t>Featured Panel </a:t>
            </a:r>
            <a:r>
              <a:rPr lang="en-US" sz="2300"/>
              <a:t>- Connecting the Energy Efficiency Workforce - Creating Job Opportunities in Energy Efficiency Through Training </a:t>
            </a:r>
            <a:endParaRPr sz="2300"/>
          </a:p>
          <a:p>
            <a:pPr indent="0" lvl="0" marL="457200" marR="0" rtl="0" algn="l">
              <a:lnSpc>
                <a:spcPct val="115000"/>
              </a:lnSpc>
              <a:spcBef>
                <a:spcPts val="1000"/>
              </a:spcBef>
              <a:spcAft>
                <a:spcPts val="0"/>
              </a:spcAft>
              <a:buNone/>
            </a:pPr>
            <a:r>
              <a:rPr b="1" lang="en-US" sz="2300"/>
              <a:t>Program Spotlight </a:t>
            </a:r>
            <a:r>
              <a:rPr lang="en-US" sz="2300"/>
              <a:t>- Southern California Edison (SCE) - Patty Flores and </a:t>
            </a:r>
            <a:r>
              <a:rPr lang="en-US" sz="2300"/>
              <a:t>Lionel Moreno, </a:t>
            </a:r>
            <a:r>
              <a:rPr lang="en-US" sz="2300"/>
              <a:t>Mobile Education Unit Program in the Central Valley </a:t>
            </a:r>
            <a:endParaRPr sz="2300"/>
          </a:p>
          <a:p>
            <a:pPr indent="0" lvl="0" marL="0" marR="0" rtl="0" algn="l">
              <a:lnSpc>
                <a:spcPct val="115000"/>
              </a:lnSpc>
              <a:spcBef>
                <a:spcPts val="1000"/>
              </a:spcBef>
              <a:spcAft>
                <a:spcPts val="0"/>
              </a:spcAft>
              <a:buNone/>
            </a:pPr>
            <a:r>
              <a:rPr b="1" lang="en-US" sz="2300"/>
              <a:t>1:15 PM - 1:30 PM - Topic Breakouts and Closing Remarks</a:t>
            </a:r>
            <a:r>
              <a:rPr lang="en-US" sz="2300"/>
              <a:t> </a:t>
            </a:r>
            <a:r>
              <a:rPr lang="en-US" sz="2300"/>
              <a:t>- Lujuana Medina, SoCalREN </a:t>
            </a:r>
            <a:endParaRPr sz="2300"/>
          </a:p>
          <a:p>
            <a:pPr indent="0" lvl="0" marL="0" marR="0" rtl="0" algn="l">
              <a:lnSpc>
                <a:spcPct val="115000"/>
              </a:lnSpc>
              <a:spcBef>
                <a:spcPts val="1000"/>
              </a:spcBef>
              <a:spcAft>
                <a:spcPts val="0"/>
              </a:spcAft>
              <a:buNone/>
            </a:pPr>
            <a:r>
              <a:rPr b="1" lang="en-US" sz="2300"/>
              <a:t>1:30 PM - 2:00 PM - Optional Tour - SCE E</a:t>
            </a:r>
            <a:r>
              <a:rPr b="1" lang="en-US" sz="2300"/>
              <a:t>nergy Education Center </a:t>
            </a:r>
            <a:endParaRPr b="1" sz="2300"/>
          </a:p>
        </p:txBody>
      </p:sp>
      <p:pic>
        <p:nvPicPr>
          <p:cNvPr id="331" name="Google Shape;331;p2"/>
          <p:cNvPicPr preferRelativeResize="0"/>
          <p:nvPr/>
        </p:nvPicPr>
        <p:blipFill rotWithShape="1">
          <a:blip r:embed="rId3">
            <a:alphaModFix/>
          </a:blip>
          <a:srcRect b="0" l="0" r="0" t="0"/>
          <a:stretch/>
        </p:blipFill>
        <p:spPr>
          <a:xfrm>
            <a:off x="11269652" y="5863866"/>
            <a:ext cx="652145" cy="6521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341b83b4efe_1_494"/>
          <p:cNvSpPr txBox="1"/>
          <p:nvPr>
            <p:ph type="ctrTitle"/>
          </p:nvPr>
        </p:nvSpPr>
        <p:spPr>
          <a:xfrm>
            <a:off x="988700" y="2062000"/>
            <a:ext cx="10501200" cy="24465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Wendy Angel, Emerald Cities Collaborative</a:t>
            </a:r>
            <a:endParaRPr b="1"/>
          </a:p>
        </p:txBody>
      </p:sp>
      <p:sp>
        <p:nvSpPr>
          <p:cNvPr id="502" name="Google Shape;502;g341b83b4efe_1_494"/>
          <p:cNvSpPr txBox="1"/>
          <p:nvPr/>
        </p:nvSpPr>
        <p:spPr>
          <a:xfrm>
            <a:off x="3451275" y="4416125"/>
            <a:ext cx="7904400" cy="1422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sz="3000">
                <a:solidFill>
                  <a:schemeClr val="lt2"/>
                </a:solidFill>
              </a:rPr>
              <a:t>eContractor Training Programs and Opportunities for Skilled Trade</a:t>
            </a:r>
            <a:r>
              <a:rPr lang="en-US" sz="3000">
                <a:solidFill>
                  <a:schemeClr val="lt2"/>
                </a:solidFill>
              </a:rPr>
              <a:t>s </a:t>
            </a:r>
            <a:endParaRPr sz="3000">
              <a:solidFill>
                <a:schemeClr val="lt2"/>
              </a:solidFill>
            </a:endParaRPr>
          </a:p>
          <a:p>
            <a:pPr indent="0" lvl="0" marL="0" marR="0" rtl="0" algn="r">
              <a:lnSpc>
                <a:spcPct val="100000"/>
              </a:lnSpc>
              <a:spcBef>
                <a:spcPts val="0"/>
              </a:spcBef>
              <a:spcAft>
                <a:spcPts val="0"/>
              </a:spcAft>
              <a:buClr>
                <a:srgbClr val="000000"/>
              </a:buClr>
              <a:buSzPts val="2700"/>
              <a:buFont typeface="Arial"/>
              <a:buNone/>
            </a:pPr>
            <a:r>
              <a:t/>
            </a:r>
            <a:endParaRPr sz="2700">
              <a:solidFill>
                <a:srgbClr val="FFFFFF"/>
              </a:solidFill>
            </a:endParaRPr>
          </a:p>
        </p:txBody>
      </p:sp>
      <p:pic>
        <p:nvPicPr>
          <p:cNvPr id="503" name="Google Shape;503;g341b83b4efe_1_494"/>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341b83b4efe_0_347"/>
          <p:cNvSpPr txBox="1"/>
          <p:nvPr>
            <p:ph type="title"/>
          </p:nvPr>
        </p:nvSpPr>
        <p:spPr>
          <a:xfrm>
            <a:off x="458808" y="483269"/>
            <a:ext cx="1641300" cy="246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t/>
            </a:r>
            <a:endParaRPr/>
          </a:p>
        </p:txBody>
      </p:sp>
      <p:sp>
        <p:nvSpPr>
          <p:cNvPr id="510" name="Google Shape;510;g341b83b4efe_0_347"/>
          <p:cNvSpPr txBox="1"/>
          <p:nvPr>
            <p:ph idx="1" type="body"/>
          </p:nvPr>
        </p:nvSpPr>
        <p:spPr>
          <a:xfrm>
            <a:off x="5948624" y="8420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extLst>
                  <a:ext uri="http://customooxmlschemas.google.com/">
                    <go:slidesCustomData xmlns:go="http://customooxmlschemas.google.com/" textRoundtripDataId="8"/>
                  </a:ext>
                </a:extLst>
              </a:rPr>
              <a:t>Wendy Angel</a:t>
            </a:r>
            <a:endParaRPr b="1" sz="2200"/>
          </a:p>
        </p:txBody>
      </p:sp>
      <p:sp>
        <p:nvSpPr>
          <p:cNvPr id="511" name="Google Shape;511;g341b83b4efe_0_347"/>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512" name="Google Shape;512;g341b83b4efe_0_347" title="Screenshot 2025-06-03 at 2.34.37 PM.png"/>
          <p:cNvPicPr preferRelativeResize="0"/>
          <p:nvPr>
            <p:ph idx="2" type="pic"/>
          </p:nvPr>
        </p:nvPicPr>
        <p:blipFill rotWithShape="1">
          <a:blip r:embed="rId3">
            <a:alphaModFix/>
          </a:blip>
          <a:srcRect b="0" l="1047" r="1047" t="0"/>
          <a:stretch/>
        </p:blipFill>
        <p:spPr>
          <a:xfrm>
            <a:off x="0" y="0"/>
            <a:ext cx="5676901" cy="6858001"/>
          </a:xfrm>
          <a:prstGeom prst="rect">
            <a:avLst/>
          </a:prstGeom>
          <a:noFill/>
          <a:ln>
            <a:noFill/>
          </a:ln>
        </p:spPr>
      </p:pic>
      <p:sp>
        <p:nvSpPr>
          <p:cNvPr id="513" name="Google Shape;513;g341b83b4efe_0_347"/>
          <p:cNvSpPr txBox="1"/>
          <p:nvPr>
            <p:ph idx="3" type="body"/>
          </p:nvPr>
        </p:nvSpPr>
        <p:spPr>
          <a:xfrm>
            <a:off x="5948625" y="1191200"/>
            <a:ext cx="5676900" cy="478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600"/>
              </a:spcAft>
              <a:buSzPts val="605"/>
              <a:buNone/>
            </a:pPr>
            <a:r>
              <a:rPr lang="en-US" sz="1600"/>
              <a:t>SoCal Regional Director, Emerald Cities Collaborative</a:t>
            </a:r>
            <a:endParaRPr sz="1900"/>
          </a:p>
        </p:txBody>
      </p:sp>
      <p:sp>
        <p:nvSpPr>
          <p:cNvPr id="514" name="Google Shape;514;g341b83b4efe_0_347"/>
          <p:cNvSpPr txBox="1"/>
          <p:nvPr>
            <p:ph idx="4" type="body"/>
          </p:nvPr>
        </p:nvSpPr>
        <p:spPr>
          <a:xfrm>
            <a:off x="5948625" y="1797225"/>
            <a:ext cx="6049800" cy="445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600"/>
              </a:spcBef>
              <a:spcAft>
                <a:spcPts val="0"/>
              </a:spcAft>
              <a:buSzPts val="2800"/>
              <a:buNone/>
            </a:pPr>
            <a:r>
              <a:rPr lang="en-US" sz="1700">
                <a:solidFill>
                  <a:srgbClr val="000000"/>
                </a:solidFill>
                <a:highlight>
                  <a:srgbClr val="FFFFFF"/>
                </a:highlight>
              </a:rPr>
              <a:t>Wendy Angel</a:t>
            </a:r>
            <a:r>
              <a:rPr b="1" lang="en-US" sz="1700">
                <a:solidFill>
                  <a:srgbClr val="000000"/>
                </a:solidFill>
                <a:highlight>
                  <a:srgbClr val="FFFFFF"/>
                </a:highlight>
              </a:rPr>
              <a:t> leads the Southern California Regional Energy Network (SoCalREN) Workforce Development Program,</a:t>
            </a:r>
            <a:r>
              <a:rPr lang="en-US" sz="1700">
                <a:solidFill>
                  <a:srgbClr val="000000"/>
                </a:solidFill>
                <a:highlight>
                  <a:srgbClr val="FFFFFF"/>
                </a:highlight>
              </a:rPr>
              <a:t> which facilitates access to education and training, implementing the E-Contractor Academy &amp; Training Program to prepare small, diverse contractors to compete for energy efficiency projects within Southern California. Wendy oversees the ACES Engineering Pathway Program to expose and engage students of color to pursue STEAM careers. Wendy also manages the Green Path Careers Program, whose primary goal is to assist opportunity youth and adults work toward pursuing careers in the sustainable economy by teaching them the skills required to succeed in the energy efficiency industry. </a:t>
            </a:r>
            <a:endParaRPr sz="1700"/>
          </a:p>
          <a:p>
            <a:pPr indent="0" lvl="0" marL="0" rtl="0" algn="l">
              <a:lnSpc>
                <a:spcPct val="162000"/>
              </a:lnSpc>
              <a:spcBef>
                <a:spcPts val="600"/>
              </a:spcBef>
              <a:spcAft>
                <a:spcPts val="600"/>
              </a:spcAft>
              <a:buSzPts val="2800"/>
              <a:buNone/>
            </a:pPr>
            <a:r>
              <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35ff48e154f_1_527"/>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rmAutofit/>
          </a:bodyPr>
          <a:lstStyle/>
          <a:p>
            <a:pPr indent="0" lvl="0" marL="0" rtl="0" algn="r">
              <a:lnSpc>
                <a:spcPct val="90000"/>
              </a:lnSpc>
              <a:spcBef>
                <a:spcPts val="0"/>
              </a:spcBef>
              <a:spcAft>
                <a:spcPts val="0"/>
              </a:spcAft>
              <a:buClr>
                <a:srgbClr val="C5DE92"/>
              </a:buClr>
              <a:buSzPts val="4200"/>
              <a:buFont typeface="Arial"/>
              <a:buNone/>
            </a:pPr>
            <a:r>
              <a:rPr lang="en-US"/>
              <a:t>SoCalREN’s E-Contractor Training Program</a:t>
            </a:r>
            <a:endParaRPr/>
          </a:p>
        </p:txBody>
      </p:sp>
      <p:sp>
        <p:nvSpPr>
          <p:cNvPr id="521" name="Google Shape;521;g35ff48e154f_1_527"/>
          <p:cNvSpPr txBox="1"/>
          <p:nvPr>
            <p:ph idx="1" type="subTitle"/>
          </p:nvPr>
        </p:nvSpPr>
        <p:spPr>
          <a:xfrm>
            <a:off x="2209800" y="3727448"/>
            <a:ext cx="9144000" cy="925800"/>
          </a:xfrm>
          <a:prstGeom prst="rect">
            <a:avLst/>
          </a:prstGeom>
          <a:noFill/>
          <a:ln>
            <a:noFill/>
          </a:ln>
        </p:spPr>
        <p:txBody>
          <a:bodyPr anchorCtr="0" anchor="t" bIns="0" lIns="91425" spcFirstLastPara="1" rIns="91425" wrap="square" tIns="0">
            <a:normAutofit/>
          </a:bodyPr>
          <a:lstStyle/>
          <a:p>
            <a:pPr indent="0" lvl="0" marL="0" rtl="0" algn="r">
              <a:lnSpc>
                <a:spcPct val="100000"/>
              </a:lnSpc>
              <a:spcBef>
                <a:spcPts val="0"/>
              </a:spcBef>
              <a:spcAft>
                <a:spcPts val="0"/>
              </a:spcAft>
              <a:buSzPts val="2400"/>
              <a:buFont typeface="Arial"/>
              <a:buNone/>
            </a:pPr>
            <a:r>
              <a:rPr lang="en-US"/>
              <a:t>Building Decarb Training Academy</a:t>
            </a:r>
            <a:endParaRPr/>
          </a:p>
        </p:txBody>
      </p:sp>
      <p:sp>
        <p:nvSpPr>
          <p:cNvPr id="522" name="Google Shape;522;g35ff48e154f_1_527"/>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35ff48e154f_1_534"/>
          <p:cNvSpPr/>
          <p:nvPr/>
        </p:nvSpPr>
        <p:spPr>
          <a:xfrm flipH="1" rot="10800000">
            <a:off x="0" y="6525670"/>
            <a:ext cx="11581800" cy="354900"/>
          </a:xfrm>
          <a:prstGeom prst="rect">
            <a:avLst/>
          </a:prstGeom>
          <a:solidFill>
            <a:srgbClr val="F37158"/>
          </a:solidFill>
          <a:ln>
            <a:noFill/>
          </a:ln>
        </p:spPr>
        <p:txBody>
          <a:bodyPr anchorCtr="0" anchor="t" bIns="22850" lIns="45700" spcFirstLastPara="1" rIns="45700" wrap="square" tIns="22850">
            <a:noAutofit/>
          </a:bodyPr>
          <a:lstStyle/>
          <a:p>
            <a:pPr indent="0" lvl="0" marL="0" marR="0" rtl="0" algn="l">
              <a:lnSpc>
                <a:spcPct val="100000"/>
              </a:lnSpc>
              <a:spcBef>
                <a:spcPts val="0"/>
              </a:spcBef>
              <a:spcAft>
                <a:spcPts val="0"/>
              </a:spcAft>
              <a:buClr>
                <a:schemeClr val="dk1"/>
              </a:buClr>
              <a:buSzPts val="1075"/>
              <a:buFont typeface="Calibri"/>
              <a:buNone/>
            </a:pPr>
            <a:r>
              <a:t/>
            </a:r>
            <a:endParaRPr b="0" i="0" sz="1075" u="none" cap="none" strike="noStrike">
              <a:solidFill>
                <a:srgbClr val="000000"/>
              </a:solidFill>
              <a:latin typeface="Calibri"/>
              <a:ea typeface="Calibri"/>
              <a:cs typeface="Calibri"/>
              <a:sym typeface="Calibri"/>
            </a:endParaRPr>
          </a:p>
        </p:txBody>
      </p:sp>
      <p:sp>
        <p:nvSpPr>
          <p:cNvPr id="528" name="Google Shape;528;g35ff48e154f_1_534"/>
          <p:cNvSpPr/>
          <p:nvPr/>
        </p:nvSpPr>
        <p:spPr>
          <a:xfrm>
            <a:off x="648410" y="1562100"/>
            <a:ext cx="3923700" cy="43422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F3F3F"/>
              </a:buClr>
              <a:buSzPts val="1700"/>
              <a:buFont typeface="Roboto Light"/>
              <a:buNone/>
            </a:pPr>
            <a:r>
              <a:rPr b="0" i="0" lang="en-US" sz="1700" u="none" cap="none" strike="noStrike">
                <a:solidFill>
                  <a:srgbClr val="3F3F3F"/>
                </a:solidFill>
                <a:latin typeface="Roboto Light"/>
                <a:ea typeface="Roboto Light"/>
                <a:cs typeface="Roboto Light"/>
                <a:sym typeface="Roboto Light"/>
              </a:rPr>
              <a:t>The Equitable Building Decarbonization Program (EBD Program) will help eligible residential customers electrify their homes at no cost, reducing greenhouse gas emissions and advancing energy equity.</a:t>
            </a:r>
            <a:endParaRPr b="0" i="0" sz="1700" u="none" cap="none" strike="noStrike">
              <a:solidFill>
                <a:srgbClr val="3F3F3F"/>
              </a:solidFill>
              <a:latin typeface="Roboto Light"/>
              <a:ea typeface="Roboto Light"/>
              <a:cs typeface="Roboto Light"/>
              <a:sym typeface="Roboto Light"/>
            </a:endParaRPr>
          </a:p>
          <a:p>
            <a:pPr indent="0" lvl="0" marL="0" marR="0" rtl="0" algn="l">
              <a:lnSpc>
                <a:spcPct val="150000"/>
              </a:lnSpc>
              <a:spcBef>
                <a:spcPts val="0"/>
              </a:spcBef>
              <a:spcAft>
                <a:spcPts val="0"/>
              </a:spcAft>
              <a:buClr>
                <a:srgbClr val="3F3F3F"/>
              </a:buClr>
              <a:buSzPts val="1700"/>
              <a:buFont typeface="Roboto Light"/>
              <a:buNone/>
            </a:pPr>
            <a:r>
              <a:rPr b="0" i="0" lang="en-US" sz="1700" u="none" cap="none" strike="noStrike">
                <a:solidFill>
                  <a:srgbClr val="3F3F3F"/>
                </a:solidFill>
                <a:latin typeface="Roboto Light"/>
                <a:ea typeface="Roboto Light"/>
                <a:cs typeface="Roboto Light"/>
                <a:sym typeface="Roboto Light"/>
              </a:rPr>
              <a:t>The EBD Program will also encourage </a:t>
            </a:r>
            <a:r>
              <a:rPr lang="en-US" sz="1700">
                <a:solidFill>
                  <a:srgbClr val="3F3F3F"/>
                </a:solidFill>
                <a:latin typeface="Roboto Light"/>
                <a:ea typeface="Roboto Light"/>
                <a:cs typeface="Roboto Light"/>
                <a:sym typeface="Roboto Light"/>
              </a:rPr>
              <a:t>resilience</a:t>
            </a:r>
            <a:r>
              <a:rPr b="0" i="0" lang="en-US" sz="1700" u="none" cap="none" strike="noStrike">
                <a:solidFill>
                  <a:srgbClr val="3F3F3F"/>
                </a:solidFill>
                <a:latin typeface="Roboto Light"/>
                <a:ea typeface="Roboto Light"/>
                <a:cs typeface="Roboto Light"/>
                <a:sym typeface="Roboto Light"/>
              </a:rPr>
              <a:t> to extreme heat, indoor air-quality improvements, energy affordability, grid reliability, and </a:t>
            </a:r>
            <a:r>
              <a:rPr b="1" i="0" lang="en-US" sz="1700" u="none" cap="none" strike="noStrike">
                <a:solidFill>
                  <a:srgbClr val="3F3F3F"/>
                </a:solidFill>
                <a:latin typeface="Roboto Light"/>
                <a:ea typeface="Roboto Light"/>
                <a:cs typeface="Roboto Light"/>
                <a:sym typeface="Roboto Light"/>
              </a:rPr>
              <a:t>local workforce opportunities</a:t>
            </a:r>
            <a:r>
              <a:rPr b="0" i="0" lang="en-US" sz="1700" u="none" cap="none" strike="noStrike">
                <a:solidFill>
                  <a:srgbClr val="3F3F3F"/>
                </a:solidFill>
                <a:latin typeface="Roboto Light"/>
                <a:ea typeface="Roboto Light"/>
                <a:cs typeface="Roboto Light"/>
                <a:sym typeface="Roboto Light"/>
              </a:rPr>
              <a:t>. </a:t>
            </a:r>
            <a:endParaRPr b="0" i="0" sz="1700" u="none" cap="none" strike="noStrike">
              <a:solidFill>
                <a:srgbClr val="3F3F3F"/>
              </a:solidFill>
              <a:latin typeface="Roboto Light"/>
              <a:ea typeface="Roboto Light"/>
              <a:cs typeface="Roboto Light"/>
              <a:sym typeface="Roboto Light"/>
            </a:endParaRPr>
          </a:p>
        </p:txBody>
      </p:sp>
      <p:sp>
        <p:nvSpPr>
          <p:cNvPr id="529" name="Google Shape;529;g35ff48e154f_1_534"/>
          <p:cNvSpPr/>
          <p:nvPr/>
        </p:nvSpPr>
        <p:spPr>
          <a:xfrm>
            <a:off x="5867431" y="1698607"/>
            <a:ext cx="5448300" cy="1425600"/>
          </a:xfrm>
          <a:prstGeom prst="rect">
            <a:avLst/>
          </a:prstGeom>
          <a:noFill/>
          <a:ln>
            <a:noFill/>
          </a:ln>
        </p:spPr>
        <p:txBody>
          <a:bodyPr anchorCtr="0" anchor="t" bIns="0" lIns="0" spcFirstLastPara="1" rIns="0" wrap="square" tIns="91425">
            <a:noAutofit/>
          </a:bodyPr>
          <a:lstStyle/>
          <a:p>
            <a:pPr indent="0" lvl="0" marL="0" marR="0" rtl="0" algn="l">
              <a:lnSpc>
                <a:spcPct val="120000"/>
              </a:lnSpc>
              <a:spcBef>
                <a:spcPts val="0"/>
              </a:spcBef>
              <a:spcAft>
                <a:spcPts val="0"/>
              </a:spcAft>
              <a:buClr>
                <a:srgbClr val="6D8192"/>
              </a:buClr>
              <a:buSzPts val="1500"/>
              <a:buFont typeface="Roboto"/>
              <a:buNone/>
            </a:pPr>
            <a:r>
              <a:rPr b="1" i="0" lang="en-US" sz="1500" u="none" cap="none" strike="noStrike">
                <a:solidFill>
                  <a:srgbClr val="6D8192"/>
                </a:solidFill>
                <a:latin typeface="Roboto"/>
                <a:ea typeface="Roboto"/>
                <a:cs typeface="Roboto"/>
                <a:sym typeface="Roboto"/>
              </a:rPr>
              <a:t>EBD Statewide Direct Install Program</a:t>
            </a:r>
            <a:endParaRPr/>
          </a:p>
          <a:p>
            <a:pPr indent="-170815" lvl="1" marL="170815" marR="0" rtl="0" algn="l">
              <a:lnSpc>
                <a:spcPct val="100000"/>
              </a:lnSpc>
              <a:spcBef>
                <a:spcPts val="900"/>
              </a:spcBef>
              <a:spcAft>
                <a:spcPts val="0"/>
              </a:spcAft>
              <a:buClr>
                <a:srgbClr val="F1BF50"/>
              </a:buClr>
              <a:buSzPts val="1200"/>
              <a:buFont typeface="Arial"/>
              <a:buChar char="•"/>
            </a:pPr>
            <a:r>
              <a:rPr b="0" i="0" lang="en-US" sz="1200" u="none" cap="none" strike="noStrike">
                <a:solidFill>
                  <a:srgbClr val="3F3F3F"/>
                </a:solidFill>
                <a:latin typeface="Roboto"/>
                <a:ea typeface="Roboto"/>
                <a:cs typeface="Roboto"/>
                <a:sym typeface="Roboto"/>
              </a:rPr>
              <a:t>The EBD Statewide Direct Install Program will provide building decarbonization upgrades for low-income and moderate-income households in single-family, multifamily, and manufactured homes in under-resourced communities. </a:t>
            </a:r>
            <a:endParaRPr b="0" i="0" sz="1200" u="none" cap="none" strike="noStrike">
              <a:solidFill>
                <a:srgbClr val="3F3F3F"/>
              </a:solidFill>
              <a:latin typeface="Roboto"/>
              <a:ea typeface="Roboto"/>
              <a:cs typeface="Roboto"/>
              <a:sym typeface="Roboto"/>
            </a:endParaRPr>
          </a:p>
          <a:p>
            <a:pPr indent="-170815" lvl="1" marL="170815" marR="0" rtl="0" algn="l">
              <a:lnSpc>
                <a:spcPct val="100000"/>
              </a:lnSpc>
              <a:spcBef>
                <a:spcPts val="600"/>
              </a:spcBef>
              <a:spcAft>
                <a:spcPts val="0"/>
              </a:spcAft>
              <a:buClr>
                <a:srgbClr val="F1BF50"/>
              </a:buClr>
              <a:buSzPts val="1200"/>
              <a:buFont typeface="Arial"/>
              <a:buChar char="•"/>
            </a:pPr>
            <a:r>
              <a:rPr b="0" i="0" lang="en-US" sz="1200" u="none" cap="none" strike="noStrike">
                <a:solidFill>
                  <a:srgbClr val="3F3F3F"/>
                </a:solidFill>
                <a:latin typeface="Roboto"/>
                <a:ea typeface="Roboto"/>
                <a:cs typeface="Roboto"/>
                <a:sym typeface="Roboto"/>
              </a:rPr>
              <a:t>The program will be administered separately in Northern, Central, and Southern California.</a:t>
            </a:r>
            <a:endParaRPr/>
          </a:p>
          <a:p>
            <a:pPr indent="0" lvl="1" marL="0" marR="0" rtl="0" algn="l">
              <a:lnSpc>
                <a:spcPct val="100000"/>
              </a:lnSpc>
              <a:spcBef>
                <a:spcPts val="600"/>
              </a:spcBef>
              <a:spcAft>
                <a:spcPts val="0"/>
              </a:spcAft>
              <a:buClr>
                <a:srgbClr val="F1BF50"/>
              </a:buClr>
              <a:buSzPts val="1200"/>
              <a:buFont typeface="Calibri"/>
              <a:buNone/>
            </a:pPr>
            <a:r>
              <a:t/>
            </a:r>
            <a:endParaRPr b="0" i="0" sz="1200" u="none" cap="none" strike="noStrike">
              <a:solidFill>
                <a:srgbClr val="3F3F3F"/>
              </a:solidFill>
              <a:latin typeface="Roboto"/>
              <a:ea typeface="Roboto"/>
              <a:cs typeface="Roboto"/>
              <a:sym typeface="Roboto"/>
            </a:endParaRPr>
          </a:p>
        </p:txBody>
      </p:sp>
      <p:sp>
        <p:nvSpPr>
          <p:cNvPr id="530" name="Google Shape;530;g35ff48e154f_1_534"/>
          <p:cNvSpPr/>
          <p:nvPr/>
        </p:nvSpPr>
        <p:spPr>
          <a:xfrm>
            <a:off x="572220" y="381397"/>
            <a:ext cx="10893900" cy="6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37158"/>
              </a:buClr>
              <a:buSzPts val="4400"/>
              <a:buFont typeface="Roboto"/>
              <a:buNone/>
            </a:pPr>
            <a:r>
              <a:rPr b="1" i="0" lang="en-US" sz="4400" u="none" cap="none" strike="noStrike">
                <a:solidFill>
                  <a:srgbClr val="F37158"/>
                </a:solidFill>
                <a:latin typeface="Roboto"/>
                <a:ea typeface="Roboto"/>
                <a:cs typeface="Roboto"/>
                <a:sym typeface="Roboto"/>
              </a:rPr>
              <a:t>CEC EBD Program Background Information</a:t>
            </a:r>
            <a:endParaRPr/>
          </a:p>
        </p:txBody>
      </p:sp>
      <p:sp>
        <p:nvSpPr>
          <p:cNvPr id="531" name="Google Shape;531;g35ff48e154f_1_534"/>
          <p:cNvSpPr txBox="1"/>
          <p:nvPr/>
        </p:nvSpPr>
        <p:spPr>
          <a:xfrm>
            <a:off x="4267439" y="6525810"/>
            <a:ext cx="7314300" cy="354900"/>
          </a:xfrm>
          <a:prstGeom prst="rect">
            <a:avLst/>
          </a:prstGeom>
          <a:noFill/>
          <a:ln>
            <a:noFill/>
          </a:ln>
        </p:spPr>
        <p:txBody>
          <a:bodyPr anchorCtr="0" anchor="ctr" bIns="0" lIns="0" spcFirstLastPara="1" rIns="182850" wrap="square" tIns="0">
            <a:noAutofit/>
          </a:bodyPr>
          <a:lstStyle/>
          <a:p>
            <a:pPr indent="0" lvl="0" marL="0" marR="0" rtl="0" algn="r">
              <a:lnSpc>
                <a:spcPct val="100000"/>
              </a:lnSpc>
              <a:spcBef>
                <a:spcPts val="0"/>
              </a:spcBef>
              <a:spcAft>
                <a:spcPts val="0"/>
              </a:spcAft>
              <a:buClr>
                <a:srgbClr val="FFFFFF"/>
              </a:buClr>
              <a:buSzPts val="1000"/>
              <a:buFont typeface="Roboto Medium"/>
              <a:buNone/>
            </a:pPr>
            <a:r>
              <a:rPr b="0" i="1" lang="en-US" sz="1000" u="none" cap="none" strike="noStrike">
                <a:solidFill>
                  <a:srgbClr val="FFFFFF"/>
                </a:solidFill>
                <a:latin typeface="Roboto Medium"/>
                <a:ea typeface="Roboto Medium"/>
                <a:cs typeface="Roboto Medium"/>
                <a:sym typeface="Roboto Medium"/>
              </a:rPr>
              <a:t>2025 County of Los Angeles Internal Services Department, Energy and Environmental Service</a:t>
            </a:r>
            <a:endParaRPr/>
          </a:p>
        </p:txBody>
      </p:sp>
      <p:sp>
        <p:nvSpPr>
          <p:cNvPr id="532" name="Google Shape;532;g35ff48e154f_1_534"/>
          <p:cNvSpPr/>
          <p:nvPr/>
        </p:nvSpPr>
        <p:spPr>
          <a:xfrm>
            <a:off x="5867431" y="3487911"/>
            <a:ext cx="3346800" cy="26199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D8192"/>
              </a:buClr>
              <a:buSzPts val="1500"/>
              <a:buFont typeface="Roboto"/>
              <a:buNone/>
            </a:pPr>
            <a:r>
              <a:rPr b="1" i="0" lang="en-US" sz="1500" u="none" cap="none" strike="noStrike">
                <a:solidFill>
                  <a:srgbClr val="6D8192"/>
                </a:solidFill>
                <a:latin typeface="Roboto"/>
                <a:ea typeface="Roboto"/>
                <a:cs typeface="Roboto"/>
                <a:sym typeface="Roboto"/>
              </a:rPr>
              <a:t>Program Funding </a:t>
            </a:r>
            <a:endParaRPr b="0" i="0" sz="1200" u="none" cap="none" strike="noStrike">
              <a:solidFill>
                <a:srgbClr val="6D8192"/>
              </a:solidFill>
              <a:latin typeface="Roboto"/>
              <a:ea typeface="Roboto"/>
              <a:cs typeface="Roboto"/>
              <a:sym typeface="Roboto"/>
            </a:endParaRPr>
          </a:p>
          <a:p>
            <a:pPr indent="-170815" lvl="0" marL="170815" marR="0" rtl="0" algn="l">
              <a:lnSpc>
                <a:spcPct val="100000"/>
              </a:lnSpc>
              <a:spcBef>
                <a:spcPts val="900"/>
              </a:spcBef>
              <a:spcAft>
                <a:spcPts val="0"/>
              </a:spcAft>
              <a:buClr>
                <a:srgbClr val="F1BF50"/>
              </a:buClr>
              <a:buSzPts val="1200"/>
              <a:buFont typeface="Arial"/>
              <a:buChar char="•"/>
            </a:pPr>
            <a:r>
              <a:rPr b="0" i="0" lang="en-US" sz="1200" u="none" cap="none" strike="noStrike">
                <a:solidFill>
                  <a:srgbClr val="3F3F3F"/>
                </a:solidFill>
                <a:latin typeface="Roboto"/>
                <a:ea typeface="Roboto"/>
                <a:cs typeface="Roboto"/>
                <a:sym typeface="Roboto"/>
              </a:rPr>
              <a:t>Funded by the California Energy Commission</a:t>
            </a:r>
            <a:endParaRPr/>
          </a:p>
          <a:p>
            <a:pPr indent="-170815" lvl="0" marL="170815" marR="0" rtl="0" algn="l">
              <a:lnSpc>
                <a:spcPct val="100000"/>
              </a:lnSpc>
              <a:spcBef>
                <a:spcPts val="600"/>
              </a:spcBef>
              <a:spcAft>
                <a:spcPts val="0"/>
              </a:spcAft>
              <a:buClr>
                <a:srgbClr val="F1BF50"/>
              </a:buClr>
              <a:buSzPts val="1200"/>
              <a:buFont typeface="Arial"/>
              <a:buChar char="•"/>
            </a:pPr>
            <a:r>
              <a:rPr b="0" i="0" lang="en-US" sz="1200" u="none" cap="none" strike="noStrike">
                <a:solidFill>
                  <a:srgbClr val="3F3F3F"/>
                </a:solidFill>
                <a:latin typeface="Roboto"/>
                <a:ea typeface="Roboto"/>
                <a:cs typeface="Roboto"/>
                <a:sym typeface="Roboto"/>
              </a:rPr>
              <a:t>$783M for the Grant Program (58% for Southern California region)</a:t>
            </a:r>
            <a:endParaRPr b="0" i="0" sz="2150" u="none" cap="none" strike="noStrike">
              <a:solidFill>
                <a:srgbClr val="3F3F3F"/>
              </a:solidFill>
              <a:latin typeface="Roboto"/>
              <a:ea typeface="Roboto"/>
              <a:cs typeface="Roboto"/>
              <a:sym typeface="Roboto"/>
            </a:endParaRPr>
          </a:p>
          <a:p>
            <a:pPr indent="-170815" lvl="0" marL="170815" marR="0" rtl="0" algn="l">
              <a:lnSpc>
                <a:spcPct val="100000"/>
              </a:lnSpc>
              <a:spcBef>
                <a:spcPts val="600"/>
              </a:spcBef>
              <a:spcAft>
                <a:spcPts val="0"/>
              </a:spcAft>
              <a:buClr>
                <a:srgbClr val="F1BF50"/>
              </a:buClr>
              <a:buSzPts val="1200"/>
              <a:buFont typeface="Arial"/>
              <a:buChar char="•"/>
            </a:pPr>
            <a:r>
              <a:rPr b="0" i="0" lang="en-US" sz="1200" u="none" cap="none" strike="noStrike">
                <a:solidFill>
                  <a:srgbClr val="3F3F3F"/>
                </a:solidFill>
                <a:latin typeface="Roboto"/>
                <a:ea typeface="Roboto"/>
                <a:cs typeface="Roboto"/>
                <a:sym typeface="Roboto"/>
              </a:rPr>
              <a:t>Projects will be funded at a 100% grant rate; projects that leverage other funds will be more competitive</a:t>
            </a:r>
            <a:endParaRPr/>
          </a:p>
          <a:p>
            <a:pPr indent="-170815" lvl="0" marL="170815" marR="0" rtl="0" algn="l">
              <a:lnSpc>
                <a:spcPct val="100000"/>
              </a:lnSpc>
              <a:spcBef>
                <a:spcPts val="600"/>
              </a:spcBef>
              <a:spcAft>
                <a:spcPts val="0"/>
              </a:spcAft>
              <a:buClr>
                <a:srgbClr val="F1BF50"/>
              </a:buClr>
              <a:buSzPts val="1200"/>
              <a:buFont typeface="Arial"/>
              <a:buChar char="•"/>
            </a:pPr>
            <a:r>
              <a:rPr b="0" i="0" lang="en-US" sz="1200" u="none" cap="none" strike="noStrike">
                <a:solidFill>
                  <a:srgbClr val="3F3F3F"/>
                </a:solidFill>
                <a:latin typeface="Roboto"/>
                <a:ea typeface="Roboto"/>
                <a:cs typeface="Roboto"/>
                <a:sym typeface="Roboto"/>
              </a:rPr>
              <a:t>Three administrators will be competitively selected (one per region)</a:t>
            </a:r>
            <a:endParaRPr/>
          </a:p>
          <a:p>
            <a:pPr indent="0" lvl="0" marL="0" marR="0" rtl="0" algn="l">
              <a:lnSpc>
                <a:spcPct val="100000"/>
              </a:lnSpc>
              <a:spcBef>
                <a:spcPts val="1200"/>
              </a:spcBef>
              <a:spcAft>
                <a:spcPts val="0"/>
              </a:spcAft>
              <a:buClr>
                <a:srgbClr val="3F3F3F"/>
              </a:buClr>
              <a:buSzPts val="1200"/>
              <a:buFont typeface="Roboto"/>
              <a:buNone/>
            </a:pPr>
            <a:r>
              <a:rPr b="0" i="1" lang="en-US" sz="1200" u="none" cap="none" strike="noStrike">
                <a:solidFill>
                  <a:srgbClr val="3F3F3F"/>
                </a:solidFill>
                <a:latin typeface="Roboto"/>
                <a:ea typeface="Roboto"/>
                <a:cs typeface="Roboto"/>
                <a:sym typeface="Roboto"/>
              </a:rPr>
              <a:t>. </a:t>
            </a:r>
            <a:endParaRPr b="0" i="0" sz="2150" u="none" cap="none" strike="noStrike">
              <a:solidFill>
                <a:srgbClr val="3F3F3F"/>
              </a:solidFill>
              <a:latin typeface="Calibri"/>
              <a:ea typeface="Calibri"/>
              <a:cs typeface="Calibri"/>
              <a:sym typeface="Calibri"/>
            </a:endParaRPr>
          </a:p>
          <a:p>
            <a:pPr indent="0" lvl="0" marL="0" marR="0" rtl="0" algn="l">
              <a:lnSpc>
                <a:spcPct val="100000"/>
              </a:lnSpc>
              <a:spcBef>
                <a:spcPts val="600"/>
              </a:spcBef>
              <a:spcAft>
                <a:spcPts val="0"/>
              </a:spcAft>
              <a:buClr>
                <a:srgbClr val="F1BF50"/>
              </a:buClr>
              <a:buSzPts val="1200"/>
              <a:buFont typeface="Calibri"/>
              <a:buNone/>
            </a:pPr>
            <a:r>
              <a:t/>
            </a:r>
            <a:endParaRPr b="0" i="0" sz="1200" u="none" cap="none" strike="noStrike">
              <a:solidFill>
                <a:srgbClr val="3F3F3F"/>
              </a:solidFill>
              <a:latin typeface="Roboto"/>
              <a:ea typeface="Roboto"/>
              <a:cs typeface="Roboto"/>
              <a:sym typeface="Roboto"/>
            </a:endParaRPr>
          </a:p>
        </p:txBody>
      </p:sp>
      <p:cxnSp>
        <p:nvCxnSpPr>
          <p:cNvPr id="533" name="Google Shape;533;g35ff48e154f_1_534"/>
          <p:cNvCxnSpPr/>
          <p:nvPr/>
        </p:nvCxnSpPr>
        <p:spPr>
          <a:xfrm>
            <a:off x="5867430" y="1698607"/>
            <a:ext cx="6324600" cy="0"/>
          </a:xfrm>
          <a:prstGeom prst="straightConnector1">
            <a:avLst/>
          </a:prstGeom>
          <a:noFill/>
          <a:ln cap="flat" cmpd="sng" w="19050">
            <a:solidFill>
              <a:srgbClr val="6D8192"/>
            </a:solidFill>
            <a:prstDash val="solid"/>
            <a:miter lim="800000"/>
            <a:headEnd len="med" w="med" type="none"/>
            <a:tailEnd len="med" w="med" type="none"/>
          </a:ln>
        </p:spPr>
      </p:cxnSp>
      <p:pic>
        <p:nvPicPr>
          <p:cNvPr descr="Map&#10;&#10;Description automatically generated" id="534" name="Google Shape;534;g35ff48e154f_1_534"/>
          <p:cNvPicPr preferRelativeResize="0"/>
          <p:nvPr/>
        </p:nvPicPr>
        <p:blipFill rotWithShape="1">
          <a:blip r:embed="rId3">
            <a:alphaModFix/>
          </a:blip>
          <a:srcRect b="0" l="0" r="0" t="0"/>
          <a:stretch/>
        </p:blipFill>
        <p:spPr>
          <a:xfrm>
            <a:off x="9263434" y="3268008"/>
            <a:ext cx="2492595" cy="3064145"/>
          </a:xfrm>
          <a:prstGeom prst="rect">
            <a:avLst/>
          </a:prstGeom>
          <a:noFill/>
          <a:ln>
            <a:noFill/>
          </a:ln>
        </p:spPr>
      </p:pic>
      <p:pic>
        <p:nvPicPr>
          <p:cNvPr id="535" name="Google Shape;535;g35ff48e154f_1_534"/>
          <p:cNvPicPr preferRelativeResize="0"/>
          <p:nvPr/>
        </p:nvPicPr>
        <p:blipFill rotWithShape="1">
          <a:blip r:embed="rId4">
            <a:alphaModFix/>
          </a:blip>
          <a:srcRect b="0" l="0" r="0" t="0"/>
          <a:stretch/>
        </p:blipFill>
        <p:spPr>
          <a:xfrm>
            <a:off x="11466127" y="6107791"/>
            <a:ext cx="652145" cy="6521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5ff48e154f_1_545"/>
          <p:cNvSpPr/>
          <p:nvPr/>
        </p:nvSpPr>
        <p:spPr>
          <a:xfrm flipH="1" rot="10800000">
            <a:off x="0" y="6525670"/>
            <a:ext cx="11581800" cy="354900"/>
          </a:xfrm>
          <a:prstGeom prst="rect">
            <a:avLst/>
          </a:prstGeom>
          <a:solidFill>
            <a:srgbClr val="F37158"/>
          </a:solidFill>
          <a:ln>
            <a:noFill/>
          </a:ln>
        </p:spPr>
        <p:txBody>
          <a:bodyPr anchorCtr="0" anchor="t" bIns="22850" lIns="45700" spcFirstLastPara="1" rIns="45700" wrap="square" tIns="22850">
            <a:noAutofit/>
          </a:bodyPr>
          <a:lstStyle/>
          <a:p>
            <a:pPr indent="0" lvl="0" marL="0" marR="0" rtl="0" algn="l">
              <a:lnSpc>
                <a:spcPct val="100000"/>
              </a:lnSpc>
              <a:spcBef>
                <a:spcPts val="0"/>
              </a:spcBef>
              <a:spcAft>
                <a:spcPts val="0"/>
              </a:spcAft>
              <a:buClr>
                <a:schemeClr val="dk1"/>
              </a:buClr>
              <a:buSzPts val="1075"/>
              <a:buFont typeface="Calibri"/>
              <a:buNone/>
            </a:pPr>
            <a:r>
              <a:t/>
            </a:r>
            <a:endParaRPr b="0" i="0" sz="1075" u="none" cap="none" strike="noStrike">
              <a:solidFill>
                <a:srgbClr val="000000"/>
              </a:solidFill>
              <a:latin typeface="Calibri"/>
              <a:ea typeface="Calibri"/>
              <a:cs typeface="Calibri"/>
              <a:sym typeface="Calibri"/>
            </a:endParaRPr>
          </a:p>
        </p:txBody>
      </p:sp>
      <p:sp>
        <p:nvSpPr>
          <p:cNvPr id="541" name="Google Shape;541;g35ff48e154f_1_545"/>
          <p:cNvSpPr/>
          <p:nvPr/>
        </p:nvSpPr>
        <p:spPr>
          <a:xfrm>
            <a:off x="572221" y="1279970"/>
            <a:ext cx="5325600" cy="1425600"/>
          </a:xfrm>
          <a:prstGeom prst="rect">
            <a:avLst/>
          </a:prstGeom>
          <a:noFill/>
          <a:ln>
            <a:noFill/>
          </a:ln>
        </p:spPr>
        <p:txBody>
          <a:bodyPr anchorCtr="0" anchor="t" bIns="0" lIns="0" spcFirstLastPara="1" rIns="0" wrap="square" tIns="91425">
            <a:noAutofit/>
          </a:bodyPr>
          <a:lstStyle/>
          <a:p>
            <a:pPr indent="0" lvl="0" marL="0" marR="0" rtl="0" algn="l">
              <a:lnSpc>
                <a:spcPct val="75000"/>
              </a:lnSpc>
              <a:spcBef>
                <a:spcPts val="0"/>
              </a:spcBef>
              <a:spcAft>
                <a:spcPts val="0"/>
              </a:spcAft>
              <a:buClr>
                <a:srgbClr val="6D8192"/>
              </a:buClr>
              <a:buSzPts val="2400"/>
              <a:buFont typeface="Roboto"/>
              <a:buNone/>
            </a:pPr>
            <a:r>
              <a:rPr b="1" i="0" lang="en-US" sz="2400" u="none" cap="none" strike="noStrike">
                <a:solidFill>
                  <a:srgbClr val="6D8192"/>
                </a:solidFill>
                <a:latin typeface="Roboto"/>
                <a:ea typeface="Roboto"/>
                <a:cs typeface="Roboto"/>
                <a:sym typeface="Roboto"/>
              </a:rPr>
              <a:t>EBD Statewide Direct Install Program</a:t>
            </a:r>
            <a:endParaRPr/>
          </a:p>
          <a:p>
            <a:pPr indent="-170815" lvl="1" marL="170815" marR="0" rtl="0" algn="l">
              <a:lnSpc>
                <a:spcPct val="100000"/>
              </a:lnSpc>
              <a:spcBef>
                <a:spcPts val="900"/>
              </a:spcBef>
              <a:spcAft>
                <a:spcPts val="0"/>
              </a:spcAft>
              <a:buClr>
                <a:srgbClr val="F1BF50"/>
              </a:buClr>
              <a:buSzPts val="2000"/>
              <a:buFont typeface="Arial"/>
              <a:buChar char="•"/>
            </a:pPr>
            <a:r>
              <a:rPr b="0" i="0" lang="en-US" sz="2000" u="none" cap="none" strike="noStrike">
                <a:solidFill>
                  <a:srgbClr val="3F3F3F"/>
                </a:solidFill>
                <a:latin typeface="Roboto"/>
                <a:ea typeface="Roboto"/>
                <a:cs typeface="Roboto"/>
                <a:sym typeface="Roboto"/>
              </a:rPr>
              <a:t>The California Energy Commission's (CEC) Equitable Building Decarbonization (EBD) Direct Install (DI) program offers upgrades for low-income households.</a:t>
            </a:r>
            <a:endParaRPr/>
          </a:p>
          <a:p>
            <a:pPr indent="-170815" lvl="1" marL="170815" marR="0" rtl="0" algn="l">
              <a:lnSpc>
                <a:spcPct val="100000"/>
              </a:lnSpc>
              <a:spcBef>
                <a:spcPts val="600"/>
              </a:spcBef>
              <a:spcAft>
                <a:spcPts val="0"/>
              </a:spcAft>
              <a:buClr>
                <a:srgbClr val="F1BF50"/>
              </a:buClr>
              <a:buSzPts val="2000"/>
              <a:buFont typeface="Arial"/>
              <a:buChar char="•"/>
            </a:pPr>
            <a:r>
              <a:rPr b="0" i="0" lang="en-US" sz="2000" u="none" cap="none" strike="noStrike">
                <a:solidFill>
                  <a:srgbClr val="3F3F3F"/>
                </a:solidFill>
                <a:latin typeface="Roboto"/>
                <a:ea typeface="Roboto"/>
                <a:cs typeface="Roboto"/>
                <a:sym typeface="Roboto"/>
              </a:rPr>
              <a:t>The County of Los Angeles leads a coalition of Community-Based Organizations, Community Choice Aggregators (CCAs), Councils of Government (COGs), and Regional Energy Networks (RENs) to deliver the program in </a:t>
            </a:r>
            <a:r>
              <a:rPr b="1" i="0" lang="en-US" sz="2000" u="none" cap="none" strike="noStrike">
                <a:solidFill>
                  <a:srgbClr val="B6619C"/>
                </a:solidFill>
                <a:latin typeface="Roboto"/>
                <a:ea typeface="Roboto"/>
                <a:cs typeface="Roboto"/>
                <a:sym typeface="Roboto"/>
              </a:rPr>
              <a:t>Los Angeles, Orange, San Diego, Riverside, Imperial, and San Bernardino Counties. </a:t>
            </a:r>
            <a:endParaRPr/>
          </a:p>
        </p:txBody>
      </p:sp>
      <p:sp>
        <p:nvSpPr>
          <p:cNvPr id="542" name="Google Shape;542;g35ff48e154f_1_545"/>
          <p:cNvSpPr/>
          <p:nvPr/>
        </p:nvSpPr>
        <p:spPr>
          <a:xfrm>
            <a:off x="572220" y="381397"/>
            <a:ext cx="4688700" cy="6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37158"/>
              </a:buClr>
              <a:buSzPts val="4400"/>
              <a:buFont typeface="Roboto"/>
              <a:buNone/>
            </a:pPr>
            <a:r>
              <a:rPr b="1" i="0" lang="en-US" sz="4400" u="none" cap="none" strike="noStrike">
                <a:solidFill>
                  <a:srgbClr val="F37158"/>
                </a:solidFill>
                <a:latin typeface="Roboto"/>
                <a:ea typeface="Roboto"/>
                <a:cs typeface="Roboto"/>
                <a:sym typeface="Roboto"/>
              </a:rPr>
              <a:t>Program Overview</a:t>
            </a:r>
            <a:endParaRPr/>
          </a:p>
        </p:txBody>
      </p:sp>
      <p:sp>
        <p:nvSpPr>
          <p:cNvPr id="543" name="Google Shape;543;g35ff48e154f_1_545"/>
          <p:cNvSpPr txBox="1"/>
          <p:nvPr/>
        </p:nvSpPr>
        <p:spPr>
          <a:xfrm>
            <a:off x="4267439" y="6525810"/>
            <a:ext cx="7314300" cy="354900"/>
          </a:xfrm>
          <a:prstGeom prst="rect">
            <a:avLst/>
          </a:prstGeom>
          <a:noFill/>
          <a:ln>
            <a:noFill/>
          </a:ln>
        </p:spPr>
        <p:txBody>
          <a:bodyPr anchorCtr="0" anchor="ctr" bIns="0" lIns="0" spcFirstLastPara="1" rIns="182850" wrap="square" tIns="0">
            <a:noAutofit/>
          </a:bodyPr>
          <a:lstStyle/>
          <a:p>
            <a:pPr indent="0" lvl="0" marL="0" marR="0" rtl="0" algn="r">
              <a:lnSpc>
                <a:spcPct val="100000"/>
              </a:lnSpc>
              <a:spcBef>
                <a:spcPts val="0"/>
              </a:spcBef>
              <a:spcAft>
                <a:spcPts val="0"/>
              </a:spcAft>
              <a:buClr>
                <a:srgbClr val="FFFFFF"/>
              </a:buClr>
              <a:buSzPts val="1000"/>
              <a:buFont typeface="Roboto Medium"/>
              <a:buNone/>
            </a:pPr>
            <a:r>
              <a:rPr b="0" i="1" lang="en-US" sz="1000" u="none" cap="none" strike="noStrike">
                <a:solidFill>
                  <a:srgbClr val="FFFFFF"/>
                </a:solidFill>
                <a:latin typeface="Roboto Medium"/>
                <a:ea typeface="Roboto Medium"/>
                <a:cs typeface="Roboto Medium"/>
                <a:sym typeface="Roboto Medium"/>
              </a:rPr>
              <a:t>2025 County of Los Angeles Internal Services Department, Energy and Environmental Service</a:t>
            </a:r>
            <a:endParaRPr/>
          </a:p>
        </p:txBody>
      </p:sp>
      <p:sp>
        <p:nvSpPr>
          <p:cNvPr id="544" name="Google Shape;544;g35ff48e154f_1_545"/>
          <p:cNvSpPr txBox="1"/>
          <p:nvPr/>
        </p:nvSpPr>
        <p:spPr>
          <a:xfrm>
            <a:off x="5193695" y="2514600"/>
            <a:ext cx="914400" cy="42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150"/>
              <a:buFont typeface="Calibri"/>
              <a:buNone/>
            </a:pPr>
            <a:r>
              <a:t/>
            </a:r>
            <a:endParaRPr b="0" i="0" sz="2150" u="none" cap="none" strike="noStrike">
              <a:solidFill>
                <a:srgbClr val="000000"/>
              </a:solidFill>
              <a:latin typeface="Calibri"/>
              <a:ea typeface="Calibri"/>
              <a:cs typeface="Calibri"/>
              <a:sym typeface="Calibri"/>
            </a:endParaRPr>
          </a:p>
        </p:txBody>
      </p:sp>
      <p:grpSp>
        <p:nvGrpSpPr>
          <p:cNvPr id="545" name="Google Shape;545;g35ff48e154f_1_545"/>
          <p:cNvGrpSpPr/>
          <p:nvPr/>
        </p:nvGrpSpPr>
        <p:grpSpPr>
          <a:xfrm>
            <a:off x="6828275" y="381397"/>
            <a:ext cx="3901294" cy="5916972"/>
            <a:chOff x="7666385" y="327308"/>
            <a:chExt cx="3901294" cy="5916972"/>
          </a:xfrm>
        </p:grpSpPr>
        <p:pic>
          <p:nvPicPr>
            <p:cNvPr descr="A blue and black logo&#10;&#10;Description automatically generated" id="546" name="Google Shape;546;g35ff48e154f_1_545"/>
            <p:cNvPicPr preferRelativeResize="0"/>
            <p:nvPr/>
          </p:nvPicPr>
          <p:blipFill rotWithShape="1">
            <a:blip r:embed="rId3">
              <a:alphaModFix/>
            </a:blip>
            <a:srcRect b="0" l="0" r="0" t="0"/>
            <a:stretch/>
          </p:blipFill>
          <p:spPr>
            <a:xfrm>
              <a:off x="7666385" y="1384709"/>
              <a:ext cx="914400" cy="494187"/>
            </a:xfrm>
            <a:prstGeom prst="rect">
              <a:avLst/>
            </a:prstGeom>
            <a:noFill/>
            <a:ln>
              <a:noFill/>
            </a:ln>
          </p:spPr>
        </p:pic>
        <p:pic>
          <p:nvPicPr>
            <p:cNvPr descr="A green and blue logo&#10;&#10;Description automatically generated" id="547" name="Google Shape;547;g35ff48e154f_1_545"/>
            <p:cNvPicPr preferRelativeResize="0"/>
            <p:nvPr/>
          </p:nvPicPr>
          <p:blipFill rotWithShape="1">
            <a:blip r:embed="rId4">
              <a:alphaModFix/>
            </a:blip>
            <a:srcRect b="0" l="0" r="0" t="0"/>
            <a:stretch/>
          </p:blipFill>
          <p:spPr>
            <a:xfrm>
              <a:off x="7666385" y="2765509"/>
              <a:ext cx="914400" cy="194008"/>
            </a:xfrm>
            <a:prstGeom prst="rect">
              <a:avLst/>
            </a:prstGeom>
            <a:noFill/>
            <a:ln>
              <a:noFill/>
            </a:ln>
          </p:spPr>
        </p:pic>
        <p:pic>
          <p:nvPicPr>
            <p:cNvPr descr="A green background with white text and a plant&#10;&#10;Description automatically generated" id="548" name="Google Shape;548;g35ff48e154f_1_545"/>
            <p:cNvPicPr preferRelativeResize="0"/>
            <p:nvPr/>
          </p:nvPicPr>
          <p:blipFill rotWithShape="1">
            <a:blip r:embed="rId5">
              <a:alphaModFix/>
            </a:blip>
            <a:srcRect b="0" l="0" r="0" t="0"/>
            <a:stretch/>
          </p:blipFill>
          <p:spPr>
            <a:xfrm>
              <a:off x="10635915" y="1527667"/>
              <a:ext cx="914400" cy="530942"/>
            </a:xfrm>
            <a:prstGeom prst="rect">
              <a:avLst/>
            </a:prstGeom>
            <a:noFill/>
            <a:ln>
              <a:noFill/>
            </a:ln>
          </p:spPr>
        </p:pic>
        <p:pic>
          <p:nvPicPr>
            <p:cNvPr descr="A logo for a city council&#10;&#10;Description automatically generated" id="549" name="Google Shape;549;g35ff48e154f_1_545"/>
            <p:cNvPicPr preferRelativeResize="0"/>
            <p:nvPr/>
          </p:nvPicPr>
          <p:blipFill rotWithShape="1">
            <a:blip r:embed="rId6">
              <a:alphaModFix/>
            </a:blip>
            <a:srcRect b="0" l="0" r="0" t="0"/>
            <a:stretch/>
          </p:blipFill>
          <p:spPr>
            <a:xfrm>
              <a:off x="7666385" y="820520"/>
              <a:ext cx="914400" cy="478420"/>
            </a:xfrm>
            <a:prstGeom prst="rect">
              <a:avLst/>
            </a:prstGeom>
            <a:noFill/>
            <a:ln>
              <a:noFill/>
            </a:ln>
          </p:spPr>
        </p:pic>
        <p:pic>
          <p:nvPicPr>
            <p:cNvPr descr="A logo with green leaves and sun&#10;&#10;Description automatically generated" id="550" name="Google Shape;550;g35ff48e154f_1_545"/>
            <p:cNvPicPr preferRelativeResize="0"/>
            <p:nvPr/>
          </p:nvPicPr>
          <p:blipFill rotWithShape="1">
            <a:blip r:embed="rId7">
              <a:alphaModFix/>
            </a:blip>
            <a:srcRect b="0" l="0" r="0" t="0"/>
            <a:stretch/>
          </p:blipFill>
          <p:spPr>
            <a:xfrm>
              <a:off x="10635915" y="5329880"/>
              <a:ext cx="914400" cy="914400"/>
            </a:xfrm>
            <a:prstGeom prst="rect">
              <a:avLst/>
            </a:prstGeom>
            <a:noFill/>
            <a:ln>
              <a:noFill/>
            </a:ln>
          </p:spPr>
        </p:pic>
        <p:pic>
          <p:nvPicPr>
            <p:cNvPr descr="A close up of a logo&#10;&#10;Description automatically generated" id="551" name="Google Shape;551;g35ff48e154f_1_545"/>
            <p:cNvPicPr preferRelativeResize="0"/>
            <p:nvPr/>
          </p:nvPicPr>
          <p:blipFill rotWithShape="1">
            <a:blip r:embed="rId8">
              <a:alphaModFix/>
            </a:blip>
            <a:srcRect b="0" l="0" r="0" t="0"/>
            <a:stretch/>
          </p:blipFill>
          <p:spPr>
            <a:xfrm>
              <a:off x="7666385" y="2190150"/>
              <a:ext cx="914400" cy="264105"/>
            </a:xfrm>
            <a:prstGeom prst="rect">
              <a:avLst/>
            </a:prstGeom>
            <a:noFill/>
            <a:ln>
              <a:noFill/>
            </a:ln>
          </p:spPr>
        </p:pic>
        <p:pic>
          <p:nvPicPr>
            <p:cNvPr descr="A logo with blue text&#10;&#10;Description automatically generated" id="552" name="Google Shape;552;g35ff48e154f_1_545"/>
            <p:cNvPicPr preferRelativeResize="0"/>
            <p:nvPr/>
          </p:nvPicPr>
          <p:blipFill rotWithShape="1">
            <a:blip r:embed="rId9">
              <a:alphaModFix/>
            </a:blip>
            <a:srcRect b="0" l="0" r="0" t="0"/>
            <a:stretch/>
          </p:blipFill>
          <p:spPr>
            <a:xfrm>
              <a:off x="7666385" y="3270771"/>
              <a:ext cx="914400" cy="272491"/>
            </a:xfrm>
            <a:prstGeom prst="rect">
              <a:avLst/>
            </a:prstGeom>
            <a:noFill/>
            <a:ln>
              <a:noFill/>
            </a:ln>
          </p:spPr>
        </p:pic>
        <p:pic>
          <p:nvPicPr>
            <p:cNvPr id="553" name="Google Shape;553;g35ff48e154f_1_545"/>
            <p:cNvPicPr preferRelativeResize="0"/>
            <p:nvPr/>
          </p:nvPicPr>
          <p:blipFill rotWithShape="1">
            <a:blip r:embed="rId10">
              <a:alphaModFix/>
            </a:blip>
            <a:srcRect b="0" l="0" r="0" t="0"/>
            <a:stretch/>
          </p:blipFill>
          <p:spPr>
            <a:xfrm>
              <a:off x="9159832" y="2532312"/>
              <a:ext cx="914399" cy="403836"/>
            </a:xfrm>
            <a:prstGeom prst="rect">
              <a:avLst/>
            </a:prstGeom>
            <a:noFill/>
            <a:ln>
              <a:noFill/>
            </a:ln>
          </p:spPr>
        </p:pic>
        <p:pic>
          <p:nvPicPr>
            <p:cNvPr descr="A black background with yellow and pink letters&#10;&#10;Description automatically generated" id="554" name="Google Shape;554;g35ff48e154f_1_545"/>
            <p:cNvPicPr preferRelativeResize="0"/>
            <p:nvPr/>
          </p:nvPicPr>
          <p:blipFill rotWithShape="1">
            <a:blip r:embed="rId11">
              <a:alphaModFix/>
            </a:blip>
            <a:srcRect b="0" l="0" r="0" t="0"/>
            <a:stretch/>
          </p:blipFill>
          <p:spPr>
            <a:xfrm>
              <a:off x="10635915" y="2698358"/>
              <a:ext cx="914400" cy="914400"/>
            </a:xfrm>
            <a:prstGeom prst="rect">
              <a:avLst/>
            </a:prstGeom>
            <a:noFill/>
            <a:ln>
              <a:noFill/>
            </a:ln>
          </p:spPr>
        </p:pic>
        <p:pic>
          <p:nvPicPr>
            <p:cNvPr descr="A logo with blue text&#10;&#10;Description automatically generated" id="555" name="Google Shape;555;g35ff48e154f_1_545"/>
            <p:cNvPicPr preferRelativeResize="0"/>
            <p:nvPr/>
          </p:nvPicPr>
          <p:blipFill rotWithShape="1">
            <a:blip r:embed="rId12">
              <a:alphaModFix/>
            </a:blip>
            <a:srcRect b="0" l="0" r="0" t="0"/>
            <a:stretch/>
          </p:blipFill>
          <p:spPr>
            <a:xfrm>
              <a:off x="7683749" y="499334"/>
              <a:ext cx="914400" cy="151429"/>
            </a:xfrm>
            <a:prstGeom prst="rect">
              <a:avLst/>
            </a:prstGeom>
            <a:noFill/>
            <a:ln>
              <a:noFill/>
            </a:ln>
          </p:spPr>
        </p:pic>
        <p:pic>
          <p:nvPicPr>
            <p:cNvPr descr="A blue and black logo&#10;&#10;Description automatically generated" id="556" name="Google Shape;556;g35ff48e154f_1_545"/>
            <p:cNvPicPr preferRelativeResize="0"/>
            <p:nvPr/>
          </p:nvPicPr>
          <p:blipFill rotWithShape="1">
            <a:blip r:embed="rId13">
              <a:alphaModFix/>
            </a:blip>
            <a:srcRect b="0" l="0" r="0" t="0"/>
            <a:stretch/>
          </p:blipFill>
          <p:spPr>
            <a:xfrm>
              <a:off x="9159832" y="5837864"/>
              <a:ext cx="914400" cy="224413"/>
            </a:xfrm>
            <a:prstGeom prst="rect">
              <a:avLst/>
            </a:prstGeom>
            <a:noFill/>
            <a:ln>
              <a:noFill/>
            </a:ln>
          </p:spPr>
        </p:pic>
        <p:pic>
          <p:nvPicPr>
            <p:cNvPr descr="A green logo with leaves&#10;&#10;Description automatically generated" id="557" name="Google Shape;557;g35ff48e154f_1_545"/>
            <p:cNvPicPr preferRelativeResize="0"/>
            <p:nvPr/>
          </p:nvPicPr>
          <p:blipFill rotWithShape="1">
            <a:blip r:embed="rId14">
              <a:alphaModFix/>
            </a:blip>
            <a:srcRect b="0" l="0" r="0" t="0"/>
            <a:stretch/>
          </p:blipFill>
          <p:spPr>
            <a:xfrm>
              <a:off x="9159832" y="1479020"/>
              <a:ext cx="914400" cy="914400"/>
            </a:xfrm>
            <a:prstGeom prst="rect">
              <a:avLst/>
            </a:prstGeom>
            <a:noFill/>
            <a:ln>
              <a:noFill/>
            </a:ln>
          </p:spPr>
        </p:pic>
        <p:pic>
          <p:nvPicPr>
            <p:cNvPr descr="A green circle with a letter in it&#10;&#10;Description automatically generated" id="558" name="Google Shape;558;g35ff48e154f_1_545"/>
            <p:cNvPicPr preferRelativeResize="0"/>
            <p:nvPr/>
          </p:nvPicPr>
          <p:blipFill rotWithShape="1">
            <a:blip r:embed="rId15">
              <a:alphaModFix/>
            </a:blip>
            <a:srcRect b="0" l="0" r="0" t="0"/>
            <a:stretch/>
          </p:blipFill>
          <p:spPr>
            <a:xfrm>
              <a:off x="9256568" y="4122073"/>
              <a:ext cx="720927" cy="720927"/>
            </a:xfrm>
            <a:prstGeom prst="rect">
              <a:avLst/>
            </a:prstGeom>
            <a:noFill/>
            <a:ln>
              <a:noFill/>
            </a:ln>
          </p:spPr>
        </p:pic>
        <p:pic>
          <p:nvPicPr>
            <p:cNvPr descr="A black background with green and blue text&#10;&#10;Description automatically generated" id="559" name="Google Shape;559;g35ff48e154f_1_545"/>
            <p:cNvPicPr preferRelativeResize="0"/>
            <p:nvPr/>
          </p:nvPicPr>
          <p:blipFill rotWithShape="1">
            <a:blip r:embed="rId16">
              <a:alphaModFix/>
            </a:blip>
            <a:srcRect b="0" l="0" r="0" t="0"/>
            <a:stretch/>
          </p:blipFill>
          <p:spPr>
            <a:xfrm>
              <a:off x="10653279" y="4153130"/>
              <a:ext cx="914400" cy="229195"/>
            </a:xfrm>
            <a:prstGeom prst="rect">
              <a:avLst/>
            </a:prstGeom>
            <a:noFill/>
            <a:ln>
              <a:noFill/>
            </a:ln>
          </p:spPr>
        </p:pic>
        <p:pic>
          <p:nvPicPr>
            <p:cNvPr descr="A logo with a person holding a branch&#10;&#10;Description automatically generated" id="560" name="Google Shape;560;g35ff48e154f_1_545"/>
            <p:cNvPicPr preferRelativeResize="0"/>
            <p:nvPr/>
          </p:nvPicPr>
          <p:blipFill rotWithShape="1">
            <a:blip r:embed="rId17">
              <a:alphaModFix/>
            </a:blip>
            <a:srcRect b="0" l="0" r="0" t="0"/>
            <a:stretch/>
          </p:blipFill>
          <p:spPr>
            <a:xfrm>
              <a:off x="9159832" y="327308"/>
              <a:ext cx="914400" cy="425501"/>
            </a:xfrm>
            <a:prstGeom prst="rect">
              <a:avLst/>
            </a:prstGeom>
            <a:noFill/>
            <a:ln>
              <a:noFill/>
            </a:ln>
          </p:spPr>
        </p:pic>
        <p:pic>
          <p:nvPicPr>
            <p:cNvPr descr="A logo for a city council&#10;&#10;Description automatically generated" id="561" name="Google Shape;561;g35ff48e154f_1_545"/>
            <p:cNvPicPr preferRelativeResize="0"/>
            <p:nvPr/>
          </p:nvPicPr>
          <p:blipFill rotWithShape="1">
            <a:blip r:embed="rId18">
              <a:alphaModFix/>
            </a:blip>
            <a:srcRect b="0" l="0" r="0" t="0"/>
            <a:stretch/>
          </p:blipFill>
          <p:spPr>
            <a:xfrm>
              <a:off x="7666385" y="3854516"/>
              <a:ext cx="914400" cy="477982"/>
            </a:xfrm>
            <a:prstGeom prst="rect">
              <a:avLst/>
            </a:prstGeom>
            <a:noFill/>
            <a:ln>
              <a:noFill/>
            </a:ln>
          </p:spPr>
        </p:pic>
        <p:pic>
          <p:nvPicPr>
            <p:cNvPr id="562" name="Google Shape;562;g35ff48e154f_1_545"/>
            <p:cNvPicPr preferRelativeResize="0"/>
            <p:nvPr/>
          </p:nvPicPr>
          <p:blipFill rotWithShape="1">
            <a:blip r:embed="rId19">
              <a:alphaModFix/>
            </a:blip>
            <a:srcRect b="0" l="0" r="0" t="0"/>
            <a:stretch/>
          </p:blipFill>
          <p:spPr>
            <a:xfrm>
              <a:off x="10635915" y="971394"/>
              <a:ext cx="914400" cy="357154"/>
            </a:xfrm>
            <a:prstGeom prst="rect">
              <a:avLst/>
            </a:prstGeom>
            <a:noFill/>
            <a:ln>
              <a:noFill/>
            </a:ln>
          </p:spPr>
        </p:pic>
        <p:pic>
          <p:nvPicPr>
            <p:cNvPr descr="A black background with blue letters and green text&#10;&#10;Description automatically generated" id="563" name="Google Shape;563;g35ff48e154f_1_545"/>
            <p:cNvPicPr preferRelativeResize="0"/>
            <p:nvPr/>
          </p:nvPicPr>
          <p:blipFill rotWithShape="1">
            <a:blip r:embed="rId20">
              <a:alphaModFix/>
            </a:blip>
            <a:srcRect b="0" l="0" r="0" t="0"/>
            <a:stretch/>
          </p:blipFill>
          <p:spPr>
            <a:xfrm>
              <a:off x="7666385" y="5418412"/>
              <a:ext cx="914400" cy="228600"/>
            </a:xfrm>
            <a:prstGeom prst="rect">
              <a:avLst/>
            </a:prstGeom>
            <a:noFill/>
            <a:ln>
              <a:noFill/>
            </a:ln>
          </p:spPr>
        </p:pic>
        <p:pic>
          <p:nvPicPr>
            <p:cNvPr descr="A logo for a community&#10;&#10;Description automatically generated" id="564" name="Google Shape;564;g35ff48e154f_1_545"/>
            <p:cNvPicPr preferRelativeResize="0"/>
            <p:nvPr/>
          </p:nvPicPr>
          <p:blipFill rotWithShape="1">
            <a:blip r:embed="rId21">
              <a:alphaModFix/>
            </a:blip>
            <a:srcRect b="0" l="0" r="0" t="0"/>
            <a:stretch/>
          </p:blipFill>
          <p:spPr>
            <a:xfrm>
              <a:off x="7666385" y="4643752"/>
              <a:ext cx="914400" cy="463406"/>
            </a:xfrm>
            <a:prstGeom prst="rect">
              <a:avLst/>
            </a:prstGeom>
            <a:noFill/>
            <a:ln>
              <a:noFill/>
            </a:ln>
          </p:spPr>
        </p:pic>
        <p:pic>
          <p:nvPicPr>
            <p:cNvPr descr="A logo with mountains and sun&#10;&#10;Description automatically generated" id="565" name="Google Shape;565;g35ff48e154f_1_545"/>
            <p:cNvPicPr preferRelativeResize="0"/>
            <p:nvPr/>
          </p:nvPicPr>
          <p:blipFill rotWithShape="1">
            <a:blip r:embed="rId22">
              <a:alphaModFix/>
            </a:blip>
            <a:srcRect b="0" l="0" r="0" t="0"/>
            <a:stretch/>
          </p:blipFill>
          <p:spPr>
            <a:xfrm>
              <a:off x="9159832" y="3228905"/>
              <a:ext cx="914400" cy="602074"/>
            </a:xfrm>
            <a:prstGeom prst="rect">
              <a:avLst/>
            </a:prstGeom>
            <a:noFill/>
            <a:ln>
              <a:noFill/>
            </a:ln>
          </p:spPr>
        </p:pic>
        <p:pic>
          <p:nvPicPr>
            <p:cNvPr descr="A blue and black logo&#10;&#10;Description automatically generated" id="566" name="Google Shape;566;g35ff48e154f_1_545"/>
            <p:cNvPicPr preferRelativeResize="0"/>
            <p:nvPr/>
          </p:nvPicPr>
          <p:blipFill rotWithShape="1">
            <a:blip r:embed="rId23">
              <a:alphaModFix/>
            </a:blip>
            <a:srcRect b="0" l="0" r="0" t="0"/>
            <a:stretch/>
          </p:blipFill>
          <p:spPr>
            <a:xfrm>
              <a:off x="10635915" y="2289725"/>
              <a:ext cx="914400" cy="351383"/>
            </a:xfrm>
            <a:prstGeom prst="rect">
              <a:avLst/>
            </a:prstGeom>
            <a:noFill/>
            <a:ln>
              <a:noFill/>
            </a:ln>
          </p:spPr>
        </p:pic>
        <p:pic>
          <p:nvPicPr>
            <p:cNvPr descr="A blue and black text&#10;&#10;Description automatically generated" id="567" name="Google Shape;567;g35ff48e154f_1_545"/>
            <p:cNvPicPr preferRelativeResize="0"/>
            <p:nvPr/>
          </p:nvPicPr>
          <p:blipFill rotWithShape="1">
            <a:blip r:embed="rId24">
              <a:alphaModFix/>
            </a:blip>
            <a:srcRect b="0" l="0" r="0" t="0"/>
            <a:stretch/>
          </p:blipFill>
          <p:spPr>
            <a:xfrm>
              <a:off x="10653279" y="4732959"/>
              <a:ext cx="914400" cy="390287"/>
            </a:xfrm>
            <a:prstGeom prst="rect">
              <a:avLst/>
            </a:prstGeom>
            <a:noFill/>
            <a:ln>
              <a:noFill/>
            </a:ln>
          </p:spPr>
        </p:pic>
        <p:pic>
          <p:nvPicPr>
            <p:cNvPr descr="A blue text on a black background&#10;&#10;Description automatically generated" id="568" name="Google Shape;568;g35ff48e154f_1_545"/>
            <p:cNvPicPr preferRelativeResize="0"/>
            <p:nvPr/>
          </p:nvPicPr>
          <p:blipFill rotWithShape="1">
            <a:blip r:embed="rId25">
              <a:alphaModFix/>
            </a:blip>
            <a:srcRect b="0" l="0" r="0" t="0"/>
            <a:stretch/>
          </p:blipFill>
          <p:spPr>
            <a:xfrm>
              <a:off x="10635915" y="444053"/>
              <a:ext cx="914400" cy="170573"/>
            </a:xfrm>
            <a:prstGeom prst="rect">
              <a:avLst/>
            </a:prstGeom>
            <a:noFill/>
            <a:ln>
              <a:noFill/>
            </a:ln>
          </p:spPr>
        </p:pic>
        <p:pic>
          <p:nvPicPr>
            <p:cNvPr id="569" name="Google Shape;569;g35ff48e154f_1_545"/>
            <p:cNvPicPr preferRelativeResize="0"/>
            <p:nvPr/>
          </p:nvPicPr>
          <p:blipFill rotWithShape="1">
            <a:blip r:embed="rId26">
              <a:alphaModFix/>
            </a:blip>
            <a:srcRect b="0" l="0" r="0" t="0"/>
            <a:stretch/>
          </p:blipFill>
          <p:spPr>
            <a:xfrm>
              <a:off x="7666385" y="5749271"/>
              <a:ext cx="914400" cy="409575"/>
            </a:xfrm>
            <a:prstGeom prst="rect">
              <a:avLst/>
            </a:prstGeom>
            <a:noFill/>
            <a:ln>
              <a:noFill/>
            </a:ln>
          </p:spPr>
        </p:pic>
        <p:pic>
          <p:nvPicPr>
            <p:cNvPr descr="A blue text on a black background&#10;&#10;Description automatically generated" id="570" name="Google Shape;570;g35ff48e154f_1_545"/>
            <p:cNvPicPr preferRelativeResize="0"/>
            <p:nvPr/>
          </p:nvPicPr>
          <p:blipFill rotWithShape="1">
            <a:blip r:embed="rId27">
              <a:alphaModFix/>
            </a:blip>
            <a:srcRect b="0" l="0" r="0" t="0"/>
            <a:stretch/>
          </p:blipFill>
          <p:spPr>
            <a:xfrm>
              <a:off x="9159832" y="1009376"/>
              <a:ext cx="914400" cy="258687"/>
            </a:xfrm>
            <a:prstGeom prst="rect">
              <a:avLst/>
            </a:prstGeom>
            <a:noFill/>
            <a:ln>
              <a:noFill/>
            </a:ln>
          </p:spPr>
        </p:pic>
        <p:pic>
          <p:nvPicPr>
            <p:cNvPr descr="A logo of a county&#10;&#10;Description automatically generated" id="571" name="Google Shape;571;g35ff48e154f_1_545"/>
            <p:cNvPicPr preferRelativeResize="0"/>
            <p:nvPr/>
          </p:nvPicPr>
          <p:blipFill rotWithShape="1">
            <a:blip r:embed="rId28">
              <a:alphaModFix/>
            </a:blip>
            <a:srcRect b="0" l="0" r="0" t="0"/>
            <a:stretch/>
          </p:blipFill>
          <p:spPr>
            <a:xfrm>
              <a:off x="9312698" y="5034784"/>
              <a:ext cx="591304" cy="591304"/>
            </a:xfrm>
            <a:prstGeom prst="rect">
              <a:avLst/>
            </a:prstGeom>
            <a:noFill/>
            <a:ln>
              <a:noFill/>
            </a:ln>
          </p:spPr>
        </p:pic>
        <p:pic>
          <p:nvPicPr>
            <p:cNvPr descr="A blue text on a black background&#10;&#10;Description automatically generated" id="572" name="Google Shape;572;g35ff48e154f_1_545"/>
            <p:cNvPicPr preferRelativeResize="0"/>
            <p:nvPr/>
          </p:nvPicPr>
          <p:blipFill rotWithShape="1">
            <a:blip r:embed="rId29">
              <a:alphaModFix/>
            </a:blip>
            <a:srcRect b="0" l="0" r="0" t="0"/>
            <a:stretch/>
          </p:blipFill>
          <p:spPr>
            <a:xfrm>
              <a:off x="10653279" y="3581119"/>
              <a:ext cx="914400" cy="184365"/>
            </a:xfrm>
            <a:prstGeom prst="rect">
              <a:avLst/>
            </a:prstGeom>
            <a:noFill/>
            <a:ln>
              <a:noFill/>
            </a:ln>
          </p:spPr>
        </p:pic>
      </p:grpSp>
      <p:pic>
        <p:nvPicPr>
          <p:cNvPr id="573" name="Google Shape;573;g35ff48e154f_1_545"/>
          <p:cNvPicPr preferRelativeResize="0"/>
          <p:nvPr/>
        </p:nvPicPr>
        <p:blipFill rotWithShape="1">
          <a:blip r:embed="rId30">
            <a:alphaModFix/>
          </a:blip>
          <a:srcRect b="0" l="0" r="0" t="0"/>
          <a:stretch/>
        </p:blipFill>
        <p:spPr>
          <a:xfrm>
            <a:off x="11269652" y="5863866"/>
            <a:ext cx="652145" cy="6521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35ff48e154f_1_581"/>
          <p:cNvSpPr/>
          <p:nvPr/>
        </p:nvSpPr>
        <p:spPr>
          <a:xfrm>
            <a:off x="572227" y="381400"/>
            <a:ext cx="6993600" cy="67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37158"/>
              </a:buClr>
              <a:buSzPts val="4400"/>
              <a:buFont typeface="Roboto"/>
              <a:buNone/>
            </a:pPr>
            <a:r>
              <a:rPr b="1" i="0" lang="en-US" sz="4400" u="none" cap="none" strike="noStrike">
                <a:solidFill>
                  <a:srgbClr val="F37158"/>
                </a:solidFill>
                <a:latin typeface="Roboto"/>
                <a:ea typeface="Roboto"/>
                <a:cs typeface="Roboto"/>
                <a:sym typeface="Roboto"/>
                <a:extLst>
                  <a:ext uri="http://customooxmlschemas.google.com/">
                    <go:slidesCustomData xmlns:go="http://customooxmlschemas.google.com/" textRoundtripDataId="9"/>
                  </a:ext>
                </a:extLst>
              </a:rPr>
              <a:t>Overview and Purpose</a:t>
            </a:r>
            <a:endParaRPr b="0" i="0" sz="2150" u="none" cap="none" strike="noStrike">
              <a:solidFill>
                <a:srgbClr val="000000"/>
              </a:solidFill>
              <a:latin typeface="Calibri"/>
              <a:ea typeface="Calibri"/>
              <a:cs typeface="Calibri"/>
              <a:sym typeface="Calibri"/>
            </a:endParaRPr>
          </a:p>
        </p:txBody>
      </p:sp>
      <p:sp>
        <p:nvSpPr>
          <p:cNvPr id="579" name="Google Shape;579;g35ff48e154f_1_581"/>
          <p:cNvSpPr/>
          <p:nvPr/>
        </p:nvSpPr>
        <p:spPr>
          <a:xfrm>
            <a:off x="568015" y="1348218"/>
            <a:ext cx="4065900" cy="4161600"/>
          </a:xfrm>
          <a:prstGeom prst="rect">
            <a:avLst/>
          </a:prstGeom>
          <a:noFill/>
          <a:ln>
            <a:noFill/>
          </a:ln>
        </p:spPr>
        <p:txBody>
          <a:bodyPr anchorCtr="0" anchor="t" bIns="0" lIns="0" spcFirstLastPara="1" rIns="0" wrap="square" tIns="91425">
            <a:noAutofit/>
          </a:bodyPr>
          <a:lstStyle/>
          <a:p>
            <a:pPr indent="0" lvl="0" marL="0" marR="0" rtl="0" algn="l">
              <a:lnSpc>
                <a:spcPct val="129411"/>
              </a:lnSpc>
              <a:spcBef>
                <a:spcPts val="0"/>
              </a:spcBef>
              <a:spcAft>
                <a:spcPts val="0"/>
              </a:spcAft>
              <a:buClr>
                <a:srgbClr val="6D8192"/>
              </a:buClr>
              <a:buSzPts val="1700"/>
              <a:buFont typeface="Roboto"/>
              <a:buNone/>
            </a:pPr>
            <a:r>
              <a:rPr b="1" i="0" lang="en-US" sz="1700" u="none" cap="none" strike="noStrike">
                <a:solidFill>
                  <a:srgbClr val="6D8192"/>
                </a:solidFill>
                <a:latin typeface="Roboto"/>
                <a:ea typeface="Roboto"/>
                <a:cs typeface="Roboto"/>
                <a:sym typeface="Roboto"/>
              </a:rPr>
              <a:t>The SoCal EBD Program is designed to be a one-stop-shop that provides comprehensive project support services from project inception to completion: gold standard white glove project delivery for home electrification. </a:t>
            </a:r>
            <a:endParaRPr b="1" i="0" sz="1700" u="none" cap="none" strike="noStrike">
              <a:solidFill>
                <a:srgbClr val="6D8192"/>
              </a:solidFill>
              <a:latin typeface="Roboto"/>
              <a:ea typeface="Roboto"/>
              <a:cs typeface="Roboto"/>
              <a:sym typeface="Roboto"/>
            </a:endParaRPr>
          </a:p>
          <a:p>
            <a:pPr indent="0" lvl="0" marL="0" marR="0" rtl="0" algn="l">
              <a:lnSpc>
                <a:spcPct val="129411"/>
              </a:lnSpc>
              <a:spcBef>
                <a:spcPts val="3000"/>
              </a:spcBef>
              <a:spcAft>
                <a:spcPts val="0"/>
              </a:spcAft>
              <a:buClr>
                <a:srgbClr val="6D8192"/>
              </a:buClr>
              <a:buSzPts val="1700"/>
              <a:buFont typeface="Roboto"/>
              <a:buNone/>
            </a:pPr>
            <a:r>
              <a:rPr b="1" i="0" lang="en-US" sz="1700" u="none" cap="none" strike="noStrike">
                <a:solidFill>
                  <a:srgbClr val="6D8192"/>
                </a:solidFill>
                <a:latin typeface="Roboto"/>
                <a:ea typeface="Roboto"/>
                <a:cs typeface="Roboto"/>
                <a:sym typeface="Roboto"/>
              </a:rPr>
              <a:t>In addition, the SoCal EBD Program is designed to build a trade ally network of electrification experts:</a:t>
            </a:r>
            <a:endParaRPr b="1" i="0" sz="1700" u="none" cap="none" strike="noStrike">
              <a:solidFill>
                <a:srgbClr val="6D8192"/>
              </a:solidFill>
              <a:latin typeface="Roboto"/>
              <a:ea typeface="Roboto"/>
              <a:cs typeface="Roboto"/>
              <a:sym typeface="Roboto"/>
            </a:endParaRPr>
          </a:p>
          <a:p>
            <a:pPr indent="-170815" lvl="1" marL="170815" marR="0" rtl="0" algn="l">
              <a:lnSpc>
                <a:spcPct val="138750"/>
              </a:lnSpc>
              <a:spcBef>
                <a:spcPts val="1200"/>
              </a:spcBef>
              <a:spcAft>
                <a:spcPts val="0"/>
              </a:spcAft>
              <a:buClr>
                <a:srgbClr val="F1BF50"/>
              </a:buClr>
              <a:buSzPts val="1600"/>
              <a:buFont typeface="Arial"/>
              <a:buChar char="•"/>
            </a:pPr>
            <a:r>
              <a:rPr b="0" i="0" lang="en-US" sz="1600" u="none" cap="none" strike="noStrike">
                <a:solidFill>
                  <a:srgbClr val="3F3F3F"/>
                </a:solidFill>
                <a:latin typeface="Roboto Light"/>
                <a:ea typeface="Roboto Light"/>
                <a:cs typeface="Roboto Light"/>
                <a:sym typeface="Roboto Light"/>
              </a:rPr>
              <a:t>Home Electrification Concierge</a:t>
            </a:r>
            <a:endParaRPr/>
          </a:p>
          <a:p>
            <a:pPr indent="-170815" lvl="1" marL="170815" marR="0" rtl="0" algn="l">
              <a:lnSpc>
                <a:spcPct val="138750"/>
              </a:lnSpc>
              <a:spcBef>
                <a:spcPts val="600"/>
              </a:spcBef>
              <a:spcAft>
                <a:spcPts val="0"/>
              </a:spcAft>
              <a:buClr>
                <a:srgbClr val="F1BF50"/>
              </a:buClr>
              <a:buSzPts val="1600"/>
              <a:buFont typeface="Arial"/>
              <a:buChar char="•"/>
            </a:pPr>
            <a:r>
              <a:rPr b="0" i="0" lang="en-US" sz="1600" u="none" cap="none" strike="noStrike">
                <a:solidFill>
                  <a:srgbClr val="3F3F3F"/>
                </a:solidFill>
                <a:latin typeface="Roboto Light"/>
                <a:ea typeface="Roboto Light"/>
                <a:cs typeface="Roboto Light"/>
                <a:sym typeface="Roboto Light"/>
              </a:rPr>
              <a:t>Electrification Construction Managers</a:t>
            </a:r>
            <a:endParaRPr/>
          </a:p>
          <a:p>
            <a:pPr indent="-170815" lvl="1" marL="170815" marR="0" rtl="0" algn="l">
              <a:lnSpc>
                <a:spcPct val="138750"/>
              </a:lnSpc>
              <a:spcBef>
                <a:spcPts val="600"/>
              </a:spcBef>
              <a:spcAft>
                <a:spcPts val="0"/>
              </a:spcAft>
              <a:buClr>
                <a:srgbClr val="F1BF50"/>
              </a:buClr>
              <a:buSzPts val="1600"/>
              <a:buFont typeface="Arial"/>
              <a:buChar char="•"/>
            </a:pPr>
            <a:r>
              <a:rPr b="0" i="0" lang="en-US" sz="1600" u="none" cap="none" strike="noStrike">
                <a:solidFill>
                  <a:srgbClr val="3F3F3F"/>
                </a:solidFill>
                <a:latin typeface="Roboto Light"/>
                <a:ea typeface="Roboto Light"/>
                <a:cs typeface="Roboto Light"/>
                <a:sym typeface="Roboto Light"/>
              </a:rPr>
              <a:t>Intake Advisors</a:t>
            </a:r>
            <a:endParaRPr/>
          </a:p>
          <a:p>
            <a:pPr indent="-170815" lvl="1" marL="170815" marR="0" rtl="0" algn="l">
              <a:lnSpc>
                <a:spcPct val="138750"/>
              </a:lnSpc>
              <a:spcBef>
                <a:spcPts val="600"/>
              </a:spcBef>
              <a:spcAft>
                <a:spcPts val="0"/>
              </a:spcAft>
              <a:buClr>
                <a:srgbClr val="F1BF50"/>
              </a:buClr>
              <a:buSzPts val="1600"/>
              <a:buFont typeface="Arial"/>
              <a:buChar char="•"/>
            </a:pPr>
            <a:r>
              <a:rPr b="0" i="0" lang="en-US" sz="1600" u="none" cap="none" strike="noStrike">
                <a:solidFill>
                  <a:srgbClr val="3F3F3F"/>
                </a:solidFill>
                <a:latin typeface="Roboto Light"/>
                <a:ea typeface="Roboto Light"/>
                <a:cs typeface="Roboto Light"/>
                <a:sym typeface="Roboto Light"/>
              </a:rPr>
              <a:t>Installation Contractors</a:t>
            </a:r>
            <a:endParaRPr/>
          </a:p>
          <a:p>
            <a:pPr indent="-68579" lvl="0" marL="182880" marR="0" rtl="0" algn="l">
              <a:lnSpc>
                <a:spcPct val="100000"/>
              </a:lnSpc>
              <a:spcBef>
                <a:spcPts val="600"/>
              </a:spcBef>
              <a:spcAft>
                <a:spcPts val="0"/>
              </a:spcAft>
              <a:buClr>
                <a:srgbClr val="19ABB5"/>
              </a:buClr>
              <a:buSzPts val="1800"/>
              <a:buFont typeface="Arial"/>
              <a:buNone/>
            </a:pPr>
            <a:r>
              <a:t/>
            </a:r>
            <a:endParaRPr b="0" i="0" sz="1800" u="none" cap="none" strike="noStrike">
              <a:solidFill>
                <a:srgbClr val="3F3F3F"/>
              </a:solidFill>
              <a:latin typeface="Roboto Light"/>
              <a:ea typeface="Roboto Light"/>
              <a:cs typeface="Roboto Light"/>
              <a:sym typeface="Roboto Light"/>
            </a:endParaRPr>
          </a:p>
          <a:p>
            <a:pPr indent="-68579" lvl="0" marL="182880" marR="0" rtl="0" algn="l">
              <a:lnSpc>
                <a:spcPct val="100000"/>
              </a:lnSpc>
              <a:spcBef>
                <a:spcPts val="900"/>
              </a:spcBef>
              <a:spcAft>
                <a:spcPts val="0"/>
              </a:spcAft>
              <a:buClr>
                <a:srgbClr val="19ABB5"/>
              </a:buClr>
              <a:buSzPts val="1800"/>
              <a:buFont typeface="Arial"/>
              <a:buNone/>
            </a:pPr>
            <a:r>
              <a:t/>
            </a:r>
            <a:endParaRPr b="0" i="0" sz="1800" u="none" cap="none" strike="noStrike">
              <a:solidFill>
                <a:srgbClr val="3F3F3F"/>
              </a:solidFill>
              <a:latin typeface="Roboto Light"/>
              <a:ea typeface="Roboto Light"/>
              <a:cs typeface="Roboto Light"/>
              <a:sym typeface="Roboto Light"/>
            </a:endParaRPr>
          </a:p>
          <a:p>
            <a:pPr indent="0" lvl="0" marL="0" marR="0" rtl="0" algn="l">
              <a:lnSpc>
                <a:spcPct val="100000"/>
              </a:lnSpc>
              <a:spcBef>
                <a:spcPts val="900"/>
              </a:spcBef>
              <a:spcAft>
                <a:spcPts val="0"/>
              </a:spcAft>
              <a:buClr>
                <a:srgbClr val="19ABB5"/>
              </a:buClr>
              <a:buSzPts val="1800"/>
              <a:buFont typeface="Calibri"/>
              <a:buNone/>
            </a:pPr>
            <a:r>
              <a:t/>
            </a:r>
            <a:endParaRPr b="0" i="0" sz="1800" u="none" cap="none" strike="noStrike">
              <a:solidFill>
                <a:srgbClr val="3F3F3F"/>
              </a:solidFill>
              <a:latin typeface="Roboto Light"/>
              <a:ea typeface="Roboto Light"/>
              <a:cs typeface="Roboto Light"/>
              <a:sym typeface="Roboto Light"/>
            </a:endParaRPr>
          </a:p>
          <a:p>
            <a:pPr indent="0" lvl="0" marL="0" marR="0" rtl="0" algn="l">
              <a:lnSpc>
                <a:spcPct val="100000"/>
              </a:lnSpc>
              <a:spcBef>
                <a:spcPts val="900"/>
              </a:spcBef>
              <a:spcAft>
                <a:spcPts val="0"/>
              </a:spcAft>
              <a:buClr>
                <a:schemeClr val="dk1"/>
              </a:buClr>
              <a:buSzPts val="1800"/>
              <a:buFont typeface="Calibri"/>
              <a:buNone/>
            </a:pPr>
            <a:r>
              <a:t/>
            </a:r>
            <a:endParaRPr b="0" i="0" sz="1800" u="none" cap="none" strike="noStrike">
              <a:solidFill>
                <a:srgbClr val="3F3F3F"/>
              </a:solidFill>
              <a:latin typeface="Roboto Light"/>
              <a:ea typeface="Roboto Light"/>
              <a:cs typeface="Roboto Light"/>
              <a:sym typeface="Roboto Light"/>
            </a:endParaRPr>
          </a:p>
          <a:p>
            <a:pPr indent="0" lvl="0" marL="0" marR="0" rtl="0" algn="l">
              <a:lnSpc>
                <a:spcPct val="100000"/>
              </a:lnSpc>
              <a:spcBef>
                <a:spcPts val="900"/>
              </a:spcBef>
              <a:spcAft>
                <a:spcPts val="0"/>
              </a:spcAft>
              <a:buClr>
                <a:schemeClr val="dk1"/>
              </a:buClr>
              <a:buSzPts val="1800"/>
              <a:buFont typeface="Calibri"/>
              <a:buNone/>
            </a:pPr>
            <a:r>
              <a:t/>
            </a:r>
            <a:endParaRPr b="0" i="0" sz="1800" u="none" cap="none" strike="noStrike">
              <a:solidFill>
                <a:srgbClr val="3F3F3F"/>
              </a:solidFill>
              <a:latin typeface="Roboto Light"/>
              <a:ea typeface="Roboto Light"/>
              <a:cs typeface="Roboto Light"/>
              <a:sym typeface="Roboto Light"/>
            </a:endParaRPr>
          </a:p>
          <a:p>
            <a:pPr indent="0" lvl="0" marL="0" marR="0" rtl="0" algn="l">
              <a:lnSpc>
                <a:spcPct val="100000"/>
              </a:lnSpc>
              <a:spcBef>
                <a:spcPts val="900"/>
              </a:spcBef>
              <a:spcAft>
                <a:spcPts val="0"/>
              </a:spcAft>
              <a:buClr>
                <a:schemeClr val="dk1"/>
              </a:buClr>
              <a:buSzPts val="1800"/>
              <a:buFont typeface="Calibri"/>
              <a:buNone/>
            </a:pPr>
            <a:r>
              <a:t/>
            </a:r>
            <a:endParaRPr b="0" i="0" sz="1800" u="none" cap="none" strike="noStrike">
              <a:solidFill>
                <a:srgbClr val="3F3F3F"/>
              </a:solidFill>
              <a:latin typeface="Roboto Light"/>
              <a:ea typeface="Roboto Light"/>
              <a:cs typeface="Roboto Light"/>
              <a:sym typeface="Roboto Light"/>
            </a:endParaRPr>
          </a:p>
          <a:p>
            <a:pPr indent="0" lvl="0" marL="0" marR="0" rtl="0" algn="l">
              <a:lnSpc>
                <a:spcPct val="128571"/>
              </a:lnSpc>
              <a:spcBef>
                <a:spcPts val="900"/>
              </a:spcBef>
              <a:spcAft>
                <a:spcPts val="0"/>
              </a:spcAft>
              <a:buClr>
                <a:schemeClr val="dk1"/>
              </a:buClr>
              <a:buSzPts val="1400"/>
              <a:buFont typeface="Calibri"/>
              <a:buNone/>
            </a:pPr>
            <a:r>
              <a:t/>
            </a:r>
            <a:endParaRPr b="1" i="0" sz="1400" u="none" cap="none" strike="noStrike">
              <a:solidFill>
                <a:srgbClr val="3F3F3F"/>
              </a:solidFill>
              <a:latin typeface="Roboto Light"/>
              <a:ea typeface="Roboto Light"/>
              <a:cs typeface="Roboto Light"/>
              <a:sym typeface="Roboto Light"/>
            </a:endParaRPr>
          </a:p>
          <a:p>
            <a:pPr indent="-93979" lvl="0" marL="182880" marR="0" rtl="0" algn="l">
              <a:lnSpc>
                <a:spcPct val="128571"/>
              </a:lnSpc>
              <a:spcBef>
                <a:spcPts val="900"/>
              </a:spcBef>
              <a:spcAft>
                <a:spcPts val="0"/>
              </a:spcAft>
              <a:buClr>
                <a:srgbClr val="19ABB5"/>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93979" lvl="0" marL="182880" marR="0" rtl="0" algn="l">
              <a:lnSpc>
                <a:spcPct val="128571"/>
              </a:lnSpc>
              <a:spcBef>
                <a:spcPts val="900"/>
              </a:spcBef>
              <a:spcAft>
                <a:spcPts val="0"/>
              </a:spcAft>
              <a:buClr>
                <a:srgbClr val="19ABB5"/>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93979" lvl="0" marL="182880" marR="0" rtl="0" algn="l">
              <a:lnSpc>
                <a:spcPct val="128571"/>
              </a:lnSpc>
              <a:spcBef>
                <a:spcPts val="900"/>
              </a:spcBef>
              <a:spcAft>
                <a:spcPts val="0"/>
              </a:spcAft>
              <a:buClr>
                <a:srgbClr val="19ABB5"/>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0" lvl="0" marL="0" marR="0" rtl="0" algn="l">
              <a:lnSpc>
                <a:spcPct val="100000"/>
              </a:lnSpc>
              <a:spcBef>
                <a:spcPts val="900"/>
              </a:spcBef>
              <a:spcAft>
                <a:spcPts val="0"/>
              </a:spcAft>
              <a:buClr>
                <a:schemeClr val="dk1"/>
              </a:buClr>
              <a:buSzPts val="1400"/>
              <a:buFont typeface="Calibri"/>
              <a:buNone/>
            </a:pPr>
            <a:r>
              <a:t/>
            </a:r>
            <a:endParaRPr b="0" i="0" sz="1400" u="none" cap="none" strike="noStrike">
              <a:solidFill>
                <a:srgbClr val="3F3F3F"/>
              </a:solidFill>
              <a:latin typeface="Roboto Medium"/>
              <a:ea typeface="Roboto Medium"/>
              <a:cs typeface="Roboto Medium"/>
              <a:sym typeface="Roboto Medium"/>
            </a:endParaRPr>
          </a:p>
        </p:txBody>
      </p:sp>
      <p:grpSp>
        <p:nvGrpSpPr>
          <p:cNvPr id="580" name="Google Shape;580;g35ff48e154f_1_581"/>
          <p:cNvGrpSpPr/>
          <p:nvPr/>
        </p:nvGrpSpPr>
        <p:grpSpPr>
          <a:xfrm>
            <a:off x="6709598" y="1523999"/>
            <a:ext cx="5399643" cy="4712230"/>
            <a:chOff x="496367" y="1629507"/>
            <a:chExt cx="5399643" cy="4712230"/>
          </a:xfrm>
        </p:grpSpPr>
        <p:sp>
          <p:nvSpPr>
            <p:cNvPr id="581" name="Google Shape;581;g35ff48e154f_1_581"/>
            <p:cNvSpPr/>
            <p:nvPr/>
          </p:nvSpPr>
          <p:spPr>
            <a:xfrm>
              <a:off x="1480910" y="1629507"/>
              <a:ext cx="4415100" cy="4420800"/>
            </a:xfrm>
            <a:prstGeom prst="rect">
              <a:avLst/>
            </a:prstGeom>
            <a:noFill/>
            <a:ln>
              <a:noFill/>
            </a:ln>
          </p:spPr>
          <p:txBody>
            <a:bodyPr anchorCtr="0" anchor="t" bIns="0" lIns="0" spcFirstLastPara="1" rIns="0" wrap="square" tIns="91425">
              <a:noAutofit/>
            </a:bodyPr>
            <a:lstStyle/>
            <a:p>
              <a:pPr indent="0" lvl="0" marL="0" marR="0" rtl="0" algn="l">
                <a:lnSpc>
                  <a:spcPct val="200000"/>
                </a:lnSpc>
                <a:spcBef>
                  <a:spcPts val="0"/>
                </a:spcBef>
                <a:spcAft>
                  <a:spcPts val="0"/>
                </a:spcAft>
                <a:buClr>
                  <a:srgbClr val="6D8192"/>
                </a:buClr>
                <a:buSzPts val="1700"/>
                <a:buFont typeface="Roboto"/>
                <a:buNone/>
              </a:pPr>
              <a:r>
                <a:rPr b="1" i="0" lang="en-US" sz="1700" u="none" cap="none" strike="noStrike">
                  <a:solidFill>
                    <a:srgbClr val="6D8192"/>
                  </a:solidFill>
                  <a:latin typeface="Roboto"/>
                  <a:ea typeface="Roboto"/>
                  <a:cs typeface="Roboto"/>
                  <a:sym typeface="Roboto"/>
                </a:rPr>
                <a:t>Heating and Cooling</a:t>
              </a:r>
              <a:endParaRPr b="0" i="0" sz="2150" u="none" cap="none" strike="noStrike">
                <a:solidFill>
                  <a:srgbClr val="000000"/>
                </a:solidFill>
                <a:latin typeface="Calibri"/>
                <a:ea typeface="Calibri"/>
                <a:cs typeface="Calibri"/>
                <a:sym typeface="Calibri"/>
              </a:endParaRPr>
            </a:p>
            <a:p>
              <a:pPr indent="0" lvl="0" marL="0" marR="0" rtl="0" algn="l">
                <a:lnSpc>
                  <a:spcPct val="200000"/>
                </a:lnSpc>
                <a:spcBef>
                  <a:spcPts val="600"/>
                </a:spcBef>
                <a:spcAft>
                  <a:spcPts val="0"/>
                </a:spcAft>
                <a:buClr>
                  <a:srgbClr val="19ABB5"/>
                </a:buClr>
                <a:buSzPts val="1700"/>
                <a:buFont typeface="Roboto"/>
                <a:buNone/>
              </a:pPr>
              <a:r>
                <a:rPr b="1" i="0" lang="en-US" sz="1700" u="none" cap="none" strike="noStrike">
                  <a:solidFill>
                    <a:srgbClr val="6D8192"/>
                  </a:solidFill>
                  <a:latin typeface="Roboto"/>
                  <a:ea typeface="Roboto"/>
                  <a:cs typeface="Roboto"/>
                  <a:sym typeface="Roboto"/>
                </a:rPr>
                <a:t>Water Heating</a:t>
              </a:r>
              <a:endParaRPr b="0" i="0" sz="2150" u="none" cap="none" strike="noStrike">
                <a:solidFill>
                  <a:srgbClr val="000000"/>
                </a:solidFill>
                <a:latin typeface="Calibri"/>
                <a:ea typeface="Calibri"/>
                <a:cs typeface="Calibri"/>
                <a:sym typeface="Calibri"/>
              </a:endParaRPr>
            </a:p>
            <a:p>
              <a:pPr indent="0" lvl="0" marL="0" marR="0" rtl="0" algn="l">
                <a:lnSpc>
                  <a:spcPct val="200000"/>
                </a:lnSpc>
                <a:spcBef>
                  <a:spcPts val="600"/>
                </a:spcBef>
                <a:spcAft>
                  <a:spcPts val="0"/>
                </a:spcAft>
                <a:buClr>
                  <a:srgbClr val="19ABB5"/>
                </a:buClr>
                <a:buSzPts val="1700"/>
                <a:buFont typeface="Roboto"/>
                <a:buNone/>
              </a:pPr>
              <a:r>
                <a:rPr b="1" i="0" lang="en-US" sz="1700" u="none" cap="none" strike="noStrike">
                  <a:solidFill>
                    <a:srgbClr val="6D8192"/>
                  </a:solidFill>
                  <a:latin typeface="Roboto"/>
                  <a:ea typeface="Roboto"/>
                  <a:cs typeface="Roboto"/>
                  <a:sym typeface="Roboto"/>
                </a:rPr>
                <a:t>Cooking</a:t>
              </a:r>
              <a:endParaRPr/>
            </a:p>
            <a:p>
              <a:pPr indent="0" lvl="0" marL="0" marR="0" rtl="0" algn="l">
                <a:lnSpc>
                  <a:spcPct val="200000"/>
                </a:lnSpc>
                <a:spcBef>
                  <a:spcPts val="600"/>
                </a:spcBef>
                <a:spcAft>
                  <a:spcPts val="0"/>
                </a:spcAft>
                <a:buClr>
                  <a:srgbClr val="19ABB5"/>
                </a:buClr>
                <a:buSzPts val="1700"/>
                <a:buFont typeface="Roboto"/>
                <a:buNone/>
              </a:pPr>
              <a:r>
                <a:rPr b="1" i="0" lang="en-US" sz="1700" u="none" cap="none" strike="noStrike">
                  <a:solidFill>
                    <a:srgbClr val="6D8192"/>
                  </a:solidFill>
                  <a:latin typeface="Roboto"/>
                  <a:ea typeface="Roboto"/>
                  <a:cs typeface="Roboto"/>
                  <a:sym typeface="Roboto"/>
                </a:rPr>
                <a:t>Laundry</a:t>
              </a:r>
              <a:endParaRPr/>
            </a:p>
            <a:p>
              <a:pPr indent="0" lvl="0" marL="0" marR="0" rtl="0" algn="l">
                <a:lnSpc>
                  <a:spcPct val="200000"/>
                </a:lnSpc>
                <a:spcBef>
                  <a:spcPts val="600"/>
                </a:spcBef>
                <a:spcAft>
                  <a:spcPts val="0"/>
                </a:spcAft>
                <a:buClr>
                  <a:srgbClr val="6D8192"/>
                </a:buClr>
                <a:buSzPts val="1700"/>
                <a:buFont typeface="Roboto"/>
                <a:buNone/>
              </a:pPr>
              <a:r>
                <a:rPr b="1" i="0" lang="en-US" sz="1700" u="none" cap="none" strike="noStrike">
                  <a:solidFill>
                    <a:srgbClr val="6D8192"/>
                  </a:solidFill>
                  <a:latin typeface="Roboto"/>
                  <a:ea typeface="Roboto"/>
                  <a:cs typeface="Roboto"/>
                  <a:sym typeface="Roboto"/>
                </a:rPr>
                <a:t>Lighting</a:t>
              </a:r>
              <a:endParaRPr b="0" i="0" sz="2150" u="none" cap="none" strike="noStrike">
                <a:solidFill>
                  <a:srgbClr val="000000"/>
                </a:solidFill>
                <a:latin typeface="Calibri"/>
                <a:ea typeface="Calibri"/>
                <a:cs typeface="Calibri"/>
                <a:sym typeface="Calibri"/>
              </a:endParaRPr>
            </a:p>
            <a:p>
              <a:pPr indent="0" lvl="0" marL="0" marR="0" rtl="0" algn="l">
                <a:lnSpc>
                  <a:spcPct val="200000"/>
                </a:lnSpc>
                <a:spcBef>
                  <a:spcPts val="600"/>
                </a:spcBef>
                <a:spcAft>
                  <a:spcPts val="0"/>
                </a:spcAft>
                <a:buClr>
                  <a:srgbClr val="6D8192"/>
                </a:buClr>
                <a:buSzPts val="1700"/>
                <a:buFont typeface="Roboto"/>
                <a:buNone/>
              </a:pPr>
              <a:r>
                <a:rPr b="1" i="0" lang="en-US" sz="1700" u="none" cap="none" strike="noStrike">
                  <a:solidFill>
                    <a:srgbClr val="6D8192"/>
                  </a:solidFill>
                  <a:latin typeface="Roboto"/>
                  <a:ea typeface="Roboto"/>
                  <a:cs typeface="Roboto"/>
                  <a:sym typeface="Roboto"/>
                </a:rPr>
                <a:t>Building Envelope</a:t>
              </a:r>
              <a:endParaRPr b="0" i="0" sz="2150" u="none" cap="none" strike="noStrike">
                <a:solidFill>
                  <a:srgbClr val="000000"/>
                </a:solidFill>
                <a:latin typeface="Calibri"/>
                <a:ea typeface="Calibri"/>
                <a:cs typeface="Calibri"/>
                <a:sym typeface="Calibri"/>
              </a:endParaRPr>
            </a:p>
            <a:p>
              <a:pPr indent="0" lvl="0" marL="0" marR="0" rtl="0" algn="l">
                <a:lnSpc>
                  <a:spcPct val="200000"/>
                </a:lnSpc>
                <a:spcBef>
                  <a:spcPts val="600"/>
                </a:spcBef>
                <a:spcAft>
                  <a:spcPts val="0"/>
                </a:spcAft>
                <a:buClr>
                  <a:srgbClr val="6D8192"/>
                </a:buClr>
                <a:buSzPts val="1700"/>
                <a:buFont typeface="Roboto"/>
                <a:buNone/>
              </a:pPr>
              <a:r>
                <a:rPr b="1" i="0" lang="en-US" sz="1700" u="none" cap="none" strike="noStrike">
                  <a:solidFill>
                    <a:srgbClr val="6D8192"/>
                  </a:solidFill>
                  <a:latin typeface="Roboto"/>
                  <a:ea typeface="Roboto"/>
                  <a:cs typeface="Roboto"/>
                  <a:sym typeface="Roboto"/>
                </a:rPr>
                <a:t>Electrical</a:t>
              </a:r>
              <a:endParaRPr b="0" i="0" sz="2150" u="none" cap="none" strike="noStrike">
                <a:solidFill>
                  <a:srgbClr val="000000"/>
                </a:solidFill>
                <a:latin typeface="Calibri"/>
                <a:ea typeface="Calibri"/>
                <a:cs typeface="Calibri"/>
                <a:sym typeface="Calibri"/>
              </a:endParaRPr>
            </a:p>
            <a:p>
              <a:pPr indent="0" lvl="0" marL="0" marR="0" rtl="0" algn="l">
                <a:lnSpc>
                  <a:spcPct val="200000"/>
                </a:lnSpc>
                <a:spcBef>
                  <a:spcPts val="600"/>
                </a:spcBef>
                <a:spcAft>
                  <a:spcPts val="0"/>
                </a:spcAft>
                <a:buClr>
                  <a:srgbClr val="6D8192"/>
                </a:buClr>
                <a:buSzPts val="1700"/>
                <a:buFont typeface="Roboto"/>
                <a:buNone/>
              </a:pPr>
              <a:r>
                <a:rPr b="1" i="0" lang="en-US" sz="1700" u="none" cap="none" strike="noStrike">
                  <a:solidFill>
                    <a:srgbClr val="6D8192"/>
                  </a:solidFill>
                  <a:latin typeface="Roboto"/>
                  <a:ea typeface="Roboto"/>
                  <a:cs typeface="Roboto"/>
                  <a:sym typeface="Roboto"/>
                </a:rPr>
                <a:t>Remediation and Safety</a:t>
              </a:r>
              <a:endParaRPr b="0" i="0" sz="2150" u="none" cap="none" strike="noStrike">
                <a:solidFill>
                  <a:srgbClr val="000000"/>
                </a:solidFill>
                <a:latin typeface="Calibri"/>
                <a:ea typeface="Calibri"/>
                <a:cs typeface="Calibri"/>
                <a:sym typeface="Calibri"/>
              </a:endParaRPr>
            </a:p>
            <a:p>
              <a:pPr indent="0" lvl="0" marL="0" marR="0" rtl="0" algn="l">
                <a:lnSpc>
                  <a:spcPct val="128571"/>
                </a:lnSpc>
                <a:spcBef>
                  <a:spcPts val="600"/>
                </a:spcBef>
                <a:spcAft>
                  <a:spcPts val="0"/>
                </a:spcAft>
                <a:buClr>
                  <a:schemeClr val="dk1"/>
                </a:buClr>
                <a:buSzPts val="1400"/>
                <a:buFont typeface="Calibri"/>
                <a:buNone/>
              </a:pPr>
              <a:r>
                <a:t/>
              </a:r>
              <a:endParaRPr b="1" i="0" sz="1400" u="none" cap="none" strike="noStrike">
                <a:solidFill>
                  <a:srgbClr val="3F3F3F"/>
                </a:solidFill>
                <a:latin typeface="Roboto Light"/>
                <a:ea typeface="Roboto Light"/>
                <a:cs typeface="Roboto Light"/>
                <a:sym typeface="Roboto Light"/>
              </a:endParaRPr>
            </a:p>
            <a:p>
              <a:pPr indent="-93979" lvl="0" marL="182880" marR="0" rtl="0" algn="l">
                <a:lnSpc>
                  <a:spcPct val="128571"/>
                </a:lnSpc>
                <a:spcBef>
                  <a:spcPts val="900"/>
                </a:spcBef>
                <a:spcAft>
                  <a:spcPts val="0"/>
                </a:spcAft>
                <a:buClr>
                  <a:srgbClr val="19ABB5"/>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93979" lvl="0" marL="182880" marR="0" rtl="0" algn="l">
                <a:lnSpc>
                  <a:spcPct val="128571"/>
                </a:lnSpc>
                <a:spcBef>
                  <a:spcPts val="900"/>
                </a:spcBef>
                <a:spcAft>
                  <a:spcPts val="0"/>
                </a:spcAft>
                <a:buClr>
                  <a:srgbClr val="19ABB5"/>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93979" lvl="0" marL="182880" marR="0" rtl="0" algn="l">
                <a:lnSpc>
                  <a:spcPct val="128571"/>
                </a:lnSpc>
                <a:spcBef>
                  <a:spcPts val="900"/>
                </a:spcBef>
                <a:spcAft>
                  <a:spcPts val="0"/>
                </a:spcAft>
                <a:buClr>
                  <a:srgbClr val="19ABB5"/>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0" lvl="0" marL="0" marR="0" rtl="0" algn="l">
                <a:lnSpc>
                  <a:spcPct val="100000"/>
                </a:lnSpc>
                <a:spcBef>
                  <a:spcPts val="900"/>
                </a:spcBef>
                <a:spcAft>
                  <a:spcPts val="0"/>
                </a:spcAft>
                <a:buClr>
                  <a:schemeClr val="dk1"/>
                </a:buClr>
                <a:buSzPts val="1400"/>
                <a:buFont typeface="Calibri"/>
                <a:buNone/>
              </a:pPr>
              <a:r>
                <a:t/>
              </a:r>
              <a:endParaRPr b="0" i="0" sz="1400" u="none" cap="none" strike="noStrike">
                <a:solidFill>
                  <a:srgbClr val="3F3F3F"/>
                </a:solidFill>
                <a:latin typeface="Roboto Medium"/>
                <a:ea typeface="Roboto Medium"/>
                <a:cs typeface="Roboto Medium"/>
                <a:sym typeface="Roboto Medium"/>
              </a:endParaRPr>
            </a:p>
          </p:txBody>
        </p:sp>
        <p:pic>
          <p:nvPicPr>
            <p:cNvPr descr="A blue and yellow snowflake with arrows around it&#10;&#10;Description automatically generated" id="582" name="Google Shape;582;g35ff48e154f_1_581"/>
            <p:cNvPicPr preferRelativeResize="0"/>
            <p:nvPr/>
          </p:nvPicPr>
          <p:blipFill rotWithShape="1">
            <a:blip r:embed="rId3">
              <a:alphaModFix/>
            </a:blip>
            <a:srcRect b="0" l="0" r="0" t="0"/>
            <a:stretch/>
          </p:blipFill>
          <p:spPr>
            <a:xfrm>
              <a:off x="572567" y="1728350"/>
              <a:ext cx="462915" cy="462915"/>
            </a:xfrm>
            <a:prstGeom prst="rect">
              <a:avLst/>
            </a:prstGeom>
            <a:noFill/>
            <a:ln>
              <a:noFill/>
            </a:ln>
          </p:spPr>
        </p:pic>
        <p:pic>
          <p:nvPicPr>
            <p:cNvPr id="583" name="Google Shape;583;g35ff48e154f_1_581"/>
            <p:cNvPicPr preferRelativeResize="0"/>
            <p:nvPr/>
          </p:nvPicPr>
          <p:blipFill rotWithShape="1">
            <a:blip r:embed="rId4">
              <a:alphaModFix/>
            </a:blip>
            <a:srcRect b="0" l="0" r="0" t="0"/>
            <a:stretch/>
          </p:blipFill>
          <p:spPr>
            <a:xfrm>
              <a:off x="596013" y="2356444"/>
              <a:ext cx="411480" cy="462915"/>
            </a:xfrm>
            <a:prstGeom prst="rect">
              <a:avLst/>
            </a:prstGeom>
            <a:noFill/>
            <a:ln>
              <a:noFill/>
            </a:ln>
          </p:spPr>
        </p:pic>
        <p:pic>
          <p:nvPicPr>
            <p:cNvPr id="584" name="Google Shape;584;g35ff48e154f_1_581"/>
            <p:cNvPicPr preferRelativeResize="0"/>
            <p:nvPr/>
          </p:nvPicPr>
          <p:blipFill rotWithShape="1">
            <a:blip r:embed="rId5">
              <a:alphaModFix/>
            </a:blip>
            <a:srcRect b="0" l="0" r="0" t="0"/>
            <a:stretch/>
          </p:blipFill>
          <p:spPr>
            <a:xfrm>
              <a:off x="496367" y="2972815"/>
              <a:ext cx="615583" cy="382407"/>
            </a:xfrm>
            <a:prstGeom prst="rect">
              <a:avLst/>
            </a:prstGeom>
            <a:noFill/>
            <a:ln>
              <a:noFill/>
            </a:ln>
          </p:spPr>
        </p:pic>
        <p:pic>
          <p:nvPicPr>
            <p:cNvPr id="585" name="Google Shape;585;g35ff48e154f_1_581"/>
            <p:cNvPicPr preferRelativeResize="0"/>
            <p:nvPr/>
          </p:nvPicPr>
          <p:blipFill rotWithShape="1">
            <a:blip r:embed="rId6">
              <a:alphaModFix/>
            </a:blip>
            <a:srcRect b="0" l="0" r="0" t="0"/>
            <a:stretch/>
          </p:blipFill>
          <p:spPr>
            <a:xfrm>
              <a:off x="572567" y="3507124"/>
              <a:ext cx="459511" cy="462914"/>
            </a:xfrm>
            <a:prstGeom prst="rect">
              <a:avLst/>
            </a:prstGeom>
            <a:noFill/>
            <a:ln>
              <a:noFill/>
            </a:ln>
          </p:spPr>
        </p:pic>
        <p:pic>
          <p:nvPicPr>
            <p:cNvPr id="586" name="Google Shape;586;g35ff48e154f_1_581"/>
            <p:cNvPicPr preferRelativeResize="0"/>
            <p:nvPr/>
          </p:nvPicPr>
          <p:blipFill rotWithShape="1">
            <a:blip r:embed="rId7">
              <a:alphaModFix/>
            </a:blip>
            <a:srcRect b="0" l="0" r="0" t="0"/>
            <a:stretch/>
          </p:blipFill>
          <p:spPr>
            <a:xfrm>
              <a:off x="672213" y="4135218"/>
              <a:ext cx="254426" cy="462915"/>
            </a:xfrm>
            <a:prstGeom prst="rect">
              <a:avLst/>
            </a:prstGeom>
            <a:noFill/>
            <a:ln>
              <a:noFill/>
            </a:ln>
          </p:spPr>
        </p:pic>
        <p:pic>
          <p:nvPicPr>
            <p:cNvPr id="587" name="Google Shape;587;g35ff48e154f_1_581"/>
            <p:cNvPicPr preferRelativeResize="0"/>
            <p:nvPr/>
          </p:nvPicPr>
          <p:blipFill rotWithShape="1">
            <a:blip r:embed="rId8">
              <a:alphaModFix/>
            </a:blip>
            <a:srcRect b="0" l="0" r="0" t="0"/>
            <a:stretch/>
          </p:blipFill>
          <p:spPr>
            <a:xfrm>
              <a:off x="566705" y="4763311"/>
              <a:ext cx="462915" cy="390906"/>
            </a:xfrm>
            <a:prstGeom prst="rect">
              <a:avLst/>
            </a:prstGeom>
            <a:noFill/>
            <a:ln>
              <a:noFill/>
            </a:ln>
          </p:spPr>
        </p:pic>
        <p:pic>
          <p:nvPicPr>
            <p:cNvPr id="588" name="Google Shape;588;g35ff48e154f_1_581"/>
            <p:cNvPicPr preferRelativeResize="0"/>
            <p:nvPr/>
          </p:nvPicPr>
          <p:blipFill rotWithShape="1">
            <a:blip r:embed="rId9">
              <a:alphaModFix/>
            </a:blip>
            <a:srcRect b="0" l="0" r="0" t="0"/>
            <a:stretch/>
          </p:blipFill>
          <p:spPr>
            <a:xfrm>
              <a:off x="566705" y="5321067"/>
              <a:ext cx="462915" cy="402969"/>
            </a:xfrm>
            <a:prstGeom prst="rect">
              <a:avLst/>
            </a:prstGeom>
            <a:noFill/>
            <a:ln>
              <a:noFill/>
            </a:ln>
          </p:spPr>
        </p:pic>
        <p:pic>
          <p:nvPicPr>
            <p:cNvPr id="589" name="Google Shape;589;g35ff48e154f_1_581"/>
            <p:cNvPicPr preferRelativeResize="0"/>
            <p:nvPr/>
          </p:nvPicPr>
          <p:blipFill rotWithShape="1">
            <a:blip r:embed="rId10">
              <a:alphaModFix/>
            </a:blip>
            <a:srcRect b="0" l="0" r="0" t="0"/>
            <a:stretch/>
          </p:blipFill>
          <p:spPr>
            <a:xfrm>
              <a:off x="613598" y="5878822"/>
              <a:ext cx="382725" cy="462915"/>
            </a:xfrm>
            <a:prstGeom prst="rect">
              <a:avLst/>
            </a:prstGeom>
            <a:noFill/>
            <a:ln>
              <a:noFill/>
            </a:ln>
          </p:spPr>
        </p:pic>
      </p:grpSp>
      <p:sp>
        <p:nvSpPr>
          <p:cNvPr id="590" name="Google Shape;590;g35ff48e154f_1_581"/>
          <p:cNvSpPr/>
          <p:nvPr/>
        </p:nvSpPr>
        <p:spPr>
          <a:xfrm>
            <a:off x="7638758" y="1038665"/>
            <a:ext cx="4344600" cy="486900"/>
          </a:xfrm>
          <a:prstGeom prst="rect">
            <a:avLst/>
          </a:prstGeom>
          <a:noFill/>
          <a:ln>
            <a:noFill/>
          </a:ln>
        </p:spPr>
        <p:txBody>
          <a:bodyPr anchorCtr="0" anchor="t" bIns="0" lIns="0" spcFirstLastPara="1" rIns="0" wrap="square" tIns="91425">
            <a:noAutofit/>
          </a:bodyPr>
          <a:lstStyle/>
          <a:p>
            <a:pPr indent="0" lvl="0" marL="0" marR="0" rtl="0" algn="l">
              <a:lnSpc>
                <a:spcPct val="100000"/>
              </a:lnSpc>
              <a:spcBef>
                <a:spcPts val="0"/>
              </a:spcBef>
              <a:spcAft>
                <a:spcPts val="0"/>
              </a:spcAft>
              <a:buClr>
                <a:srgbClr val="B6619C"/>
              </a:buClr>
              <a:buSzPts val="2000"/>
              <a:buFont typeface="Roboto"/>
              <a:buNone/>
            </a:pPr>
            <a:r>
              <a:rPr b="1" i="0" lang="en-US" sz="2000" u="none" cap="none" strike="noStrike">
                <a:solidFill>
                  <a:srgbClr val="B6619C"/>
                </a:solidFill>
                <a:latin typeface="Roboto"/>
                <a:ea typeface="Roboto"/>
                <a:cs typeface="Roboto"/>
                <a:sym typeface="Roboto"/>
              </a:rPr>
              <a:t>Types of No-Cost Upgrades</a:t>
            </a:r>
            <a:endParaRPr b="0" i="0" sz="2000" u="none" cap="none" strike="noStrike">
              <a:solidFill>
                <a:srgbClr val="B6619C"/>
              </a:solidFill>
              <a:latin typeface="Roboto"/>
              <a:ea typeface="Roboto"/>
              <a:cs typeface="Roboto"/>
              <a:sym typeface="Roboto"/>
            </a:endParaRPr>
          </a:p>
          <a:p>
            <a:pPr indent="-93979" lvl="0" marL="182880" marR="0" rtl="0" algn="l">
              <a:lnSpc>
                <a:spcPct val="100000"/>
              </a:lnSpc>
              <a:spcBef>
                <a:spcPts val="900"/>
              </a:spcBef>
              <a:spcAft>
                <a:spcPts val="0"/>
              </a:spcAft>
              <a:buClr>
                <a:srgbClr val="98BB60"/>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196850" lvl="0" marL="285750" marR="0" rtl="0" algn="l">
              <a:lnSpc>
                <a:spcPct val="128571"/>
              </a:lnSpc>
              <a:spcBef>
                <a:spcPts val="900"/>
              </a:spcBef>
              <a:spcAft>
                <a:spcPts val="0"/>
              </a:spcAft>
              <a:buClr>
                <a:schemeClr val="dk1"/>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a:p>
            <a:pPr indent="-196850" lvl="0" marL="285750" marR="0" rtl="0" algn="l">
              <a:lnSpc>
                <a:spcPct val="128571"/>
              </a:lnSpc>
              <a:spcBef>
                <a:spcPts val="900"/>
              </a:spcBef>
              <a:spcAft>
                <a:spcPts val="0"/>
              </a:spcAft>
              <a:buClr>
                <a:schemeClr val="dk1"/>
              </a:buClr>
              <a:buSzPts val="1400"/>
              <a:buFont typeface="Arial"/>
              <a:buNone/>
            </a:pPr>
            <a:r>
              <a:t/>
            </a:r>
            <a:endParaRPr b="0" i="0" sz="1400" u="none" cap="none" strike="noStrike">
              <a:solidFill>
                <a:srgbClr val="3F3F3F"/>
              </a:solidFill>
              <a:latin typeface="Roboto Light"/>
              <a:ea typeface="Roboto Light"/>
              <a:cs typeface="Roboto Light"/>
              <a:sym typeface="Roboto Light"/>
            </a:endParaRPr>
          </a:p>
        </p:txBody>
      </p:sp>
      <p:pic>
        <p:nvPicPr>
          <p:cNvPr id="591" name="Google Shape;591;g35ff48e154f_1_581"/>
          <p:cNvPicPr preferRelativeResize="0"/>
          <p:nvPr/>
        </p:nvPicPr>
        <p:blipFill rotWithShape="1">
          <a:blip r:embed="rId11">
            <a:alphaModFix/>
          </a:blip>
          <a:srcRect b="0" l="0" r="0" t="0"/>
          <a:stretch/>
        </p:blipFill>
        <p:spPr>
          <a:xfrm>
            <a:off x="11269652" y="5863866"/>
            <a:ext cx="652145" cy="6521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35ff48e154f_1_597"/>
          <p:cNvSpPr txBox="1"/>
          <p:nvPr>
            <p:ph type="title"/>
          </p:nvPr>
        </p:nvSpPr>
        <p:spPr>
          <a:xfrm>
            <a:off x="975360" y="365129"/>
            <a:ext cx="10515600" cy="972300"/>
          </a:xfrm>
          <a:prstGeom prst="rect">
            <a:avLst/>
          </a:prstGeom>
          <a:noFill/>
          <a:ln>
            <a:noFill/>
          </a:ln>
        </p:spPr>
        <p:txBody>
          <a:bodyPr anchorCtr="0" anchor="t" bIns="0" lIns="91425" spcFirstLastPara="1" rIns="91425" wrap="square" tIns="0">
            <a:noAutofit/>
          </a:bodyPr>
          <a:lstStyle/>
          <a:p>
            <a:pPr indent="0" lvl="0" marL="0" rtl="0" algn="l">
              <a:lnSpc>
                <a:spcPct val="90000"/>
              </a:lnSpc>
              <a:spcBef>
                <a:spcPts val="0"/>
              </a:spcBef>
              <a:spcAft>
                <a:spcPts val="0"/>
              </a:spcAft>
              <a:buClr>
                <a:srgbClr val="008D70"/>
              </a:buClr>
              <a:buSzPts val="3400"/>
              <a:buFont typeface="Arial"/>
              <a:buNone/>
            </a:pPr>
            <a:r>
              <a:rPr lang="en-US"/>
              <a:t>Building Decarbonization Pilot Academy: Heat Pump Water Heaters</a:t>
            </a:r>
            <a:endParaRPr/>
          </a:p>
        </p:txBody>
      </p:sp>
      <p:sp>
        <p:nvSpPr>
          <p:cNvPr id="597" name="Google Shape;597;g35ff48e154f_1_597"/>
          <p:cNvSpPr txBox="1"/>
          <p:nvPr>
            <p:ph idx="1" type="body"/>
          </p:nvPr>
        </p:nvSpPr>
        <p:spPr>
          <a:xfrm>
            <a:off x="975360" y="2277868"/>
            <a:ext cx="10515600" cy="837300"/>
          </a:xfrm>
          <a:prstGeom prst="rect">
            <a:avLst/>
          </a:prstGeom>
          <a:noFill/>
          <a:ln>
            <a:noFill/>
          </a:ln>
        </p:spPr>
        <p:txBody>
          <a:bodyPr anchorCtr="0" anchor="t" bIns="0" lIns="91425" spcFirstLastPara="1" rIns="91425" wrap="square" tIns="0">
            <a:noAutofit/>
          </a:bodyPr>
          <a:lstStyle/>
          <a:p>
            <a:pPr indent="0" lvl="0" marL="0" rtl="0" algn="l">
              <a:lnSpc>
                <a:spcPct val="100000"/>
              </a:lnSpc>
              <a:spcBef>
                <a:spcPts val="0"/>
              </a:spcBef>
              <a:spcAft>
                <a:spcPts val="0"/>
              </a:spcAft>
              <a:buSzPts val="2000"/>
              <a:buFont typeface="Arial"/>
              <a:buNone/>
            </a:pPr>
            <a:r>
              <a:rPr lang="en-US"/>
              <a:t>The E-Contractor Building Decarb Pilot Academy is designed to prepare small and diverse contractors to perform direct install measures in order to meet California’s climate goals.</a:t>
            </a:r>
            <a:endParaRPr/>
          </a:p>
          <a:p>
            <a:pPr indent="0" lvl="0" marL="0" rtl="0" algn="l">
              <a:lnSpc>
                <a:spcPct val="100000"/>
              </a:lnSpc>
              <a:spcBef>
                <a:spcPts val="600"/>
              </a:spcBef>
              <a:spcAft>
                <a:spcPts val="0"/>
              </a:spcAft>
              <a:buSzPts val="2000"/>
              <a:buFont typeface="Arial"/>
              <a:buNone/>
            </a:pPr>
            <a:r>
              <a:t/>
            </a:r>
            <a:endParaRPr/>
          </a:p>
        </p:txBody>
      </p:sp>
      <p:sp>
        <p:nvSpPr>
          <p:cNvPr id="598" name="Google Shape;598;g35ff48e154f_1_597"/>
          <p:cNvSpPr txBox="1"/>
          <p:nvPr>
            <p:ph idx="12" type="sldNum"/>
          </p:nvPr>
        </p:nvSpPr>
        <p:spPr>
          <a:xfrm>
            <a:off x="10438554" y="6654800"/>
            <a:ext cx="977100" cy="2031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
        <p:nvSpPr>
          <p:cNvPr id="599" name="Google Shape;599;g35ff48e154f_1_597"/>
          <p:cNvSpPr txBox="1"/>
          <p:nvPr>
            <p:ph idx="2" type="body"/>
          </p:nvPr>
        </p:nvSpPr>
        <p:spPr>
          <a:xfrm>
            <a:off x="998644" y="1696671"/>
            <a:ext cx="10562100" cy="477900"/>
          </a:xfrm>
          <a:prstGeom prst="rect">
            <a:avLst/>
          </a:prstGeom>
          <a:noFill/>
          <a:ln>
            <a:noFill/>
          </a:ln>
        </p:spPr>
        <p:txBody>
          <a:bodyPr anchorCtr="0" anchor="t" bIns="0" lIns="91425" spcFirstLastPara="1" rIns="91425" wrap="square" tIns="0">
            <a:noAutofit/>
          </a:bodyPr>
          <a:lstStyle/>
          <a:p>
            <a:pPr indent="0" lvl="0" marL="0" rtl="0" algn="l">
              <a:lnSpc>
                <a:spcPct val="100000"/>
              </a:lnSpc>
              <a:spcBef>
                <a:spcPts val="0"/>
              </a:spcBef>
              <a:spcAft>
                <a:spcPts val="0"/>
              </a:spcAft>
              <a:buSzPts val="2400"/>
              <a:buFont typeface="Arial"/>
              <a:buNone/>
            </a:pPr>
            <a:r>
              <a:rPr lang="en-US"/>
              <a:t>Objective</a:t>
            </a:r>
            <a:endParaRPr/>
          </a:p>
          <a:p>
            <a:pPr indent="0" lvl="0" marL="0" rtl="0" algn="l">
              <a:lnSpc>
                <a:spcPct val="100000"/>
              </a:lnSpc>
              <a:spcBef>
                <a:spcPts val="600"/>
              </a:spcBef>
              <a:spcAft>
                <a:spcPts val="0"/>
              </a:spcAft>
              <a:buSzPts val="2400"/>
              <a:buFont typeface="Arial"/>
              <a:buNone/>
            </a:pPr>
            <a:r>
              <a:t/>
            </a:r>
            <a:endParaRPr/>
          </a:p>
        </p:txBody>
      </p:sp>
      <p:sp>
        <p:nvSpPr>
          <p:cNvPr id="600" name="Google Shape;600;g35ff48e154f_1_597"/>
          <p:cNvSpPr txBox="1"/>
          <p:nvPr/>
        </p:nvSpPr>
        <p:spPr>
          <a:xfrm>
            <a:off x="975361" y="3115089"/>
            <a:ext cx="10562100" cy="477900"/>
          </a:xfrm>
          <a:prstGeom prst="rect">
            <a:avLst/>
          </a:prstGeom>
          <a:noFill/>
          <a:ln>
            <a:noFill/>
          </a:ln>
        </p:spPr>
        <p:txBody>
          <a:bodyPr anchorCtr="0" anchor="t" bIns="0" lIns="91425" spcFirstLastPara="1" rIns="91425" wrap="square" tIns="0">
            <a:noAutofit/>
          </a:bodyPr>
          <a:lstStyle/>
          <a:p>
            <a:pPr indent="0" lvl="0" marL="0" marR="0" rtl="0" algn="l">
              <a:lnSpc>
                <a:spcPct val="100000"/>
              </a:lnSpc>
              <a:spcBef>
                <a:spcPts val="0"/>
              </a:spcBef>
              <a:spcAft>
                <a:spcPts val="0"/>
              </a:spcAft>
              <a:buClr>
                <a:srgbClr val="008D70"/>
              </a:buClr>
              <a:buSzPts val="2400"/>
              <a:buFont typeface="Arial"/>
              <a:buNone/>
            </a:pPr>
            <a:r>
              <a:rPr b="1" i="0" lang="en-US" sz="2400" u="none" cap="none" strike="noStrike">
                <a:solidFill>
                  <a:srgbClr val="8E4371"/>
                </a:solidFill>
                <a:latin typeface="Arial"/>
                <a:ea typeface="Arial"/>
                <a:cs typeface="Arial"/>
                <a:sym typeface="Arial"/>
              </a:rPr>
              <a:t>Academy Outline</a:t>
            </a:r>
            <a:endParaRPr/>
          </a:p>
          <a:p>
            <a:pPr indent="0" lvl="0" marL="0" marR="0" rtl="0" algn="l">
              <a:lnSpc>
                <a:spcPct val="100000"/>
              </a:lnSpc>
              <a:spcBef>
                <a:spcPts val="600"/>
              </a:spcBef>
              <a:spcAft>
                <a:spcPts val="0"/>
              </a:spcAft>
              <a:buClr>
                <a:srgbClr val="008D70"/>
              </a:buClr>
              <a:buSzPts val="2400"/>
              <a:buFont typeface="Arial"/>
              <a:buNone/>
            </a:pPr>
            <a:r>
              <a:t/>
            </a:r>
            <a:endParaRPr b="1" i="0" sz="2400" u="none" cap="none" strike="noStrike">
              <a:solidFill>
                <a:srgbClr val="8E4371"/>
              </a:solidFill>
              <a:latin typeface="Arial"/>
              <a:ea typeface="Arial"/>
              <a:cs typeface="Arial"/>
              <a:sym typeface="Arial"/>
            </a:endParaRPr>
          </a:p>
        </p:txBody>
      </p:sp>
      <p:sp>
        <p:nvSpPr>
          <p:cNvPr id="601" name="Google Shape;601;g35ff48e154f_1_597"/>
          <p:cNvSpPr txBox="1"/>
          <p:nvPr/>
        </p:nvSpPr>
        <p:spPr>
          <a:xfrm>
            <a:off x="998644" y="3662055"/>
            <a:ext cx="10515600" cy="2514900"/>
          </a:xfrm>
          <a:prstGeom prst="rect">
            <a:avLst/>
          </a:prstGeom>
          <a:noFill/>
          <a:ln>
            <a:noFill/>
          </a:ln>
        </p:spPr>
        <p:txBody>
          <a:bodyPr anchorCtr="0" anchor="t" bIns="0" lIns="91425" spcFirstLastPara="1" rIns="91425" wrap="square" tIns="0">
            <a:noAutofit/>
          </a:bodyPr>
          <a:lstStyle/>
          <a:p>
            <a:pPr indent="-342900" lvl="0" marL="342900" marR="0" rtl="0" algn="l">
              <a:lnSpc>
                <a:spcPct val="100000"/>
              </a:lnSpc>
              <a:spcBef>
                <a:spcPts val="0"/>
              </a:spcBef>
              <a:spcAft>
                <a:spcPts val="0"/>
              </a:spcAft>
              <a:buClr>
                <a:srgbClr val="008D70"/>
              </a:buClr>
              <a:buSzPts val="2000"/>
              <a:buFont typeface="Arial"/>
              <a:buChar char="•"/>
            </a:pPr>
            <a:r>
              <a:rPr b="0" i="0" lang="en-US" sz="2000" u="none" cap="none" strike="noStrike">
                <a:solidFill>
                  <a:schemeClr val="dk1"/>
                </a:solidFill>
                <a:latin typeface="Arial"/>
                <a:ea typeface="Arial"/>
                <a:cs typeface="Arial"/>
                <a:sym typeface="Arial"/>
              </a:rPr>
              <a:t>Contractors will cover the following:</a:t>
            </a:r>
            <a:endParaRPr/>
          </a:p>
          <a:p>
            <a:pPr indent="-342900" lvl="1" marL="754380" marR="0" rtl="0" algn="l">
              <a:lnSpc>
                <a:spcPct val="100000"/>
              </a:lnSpc>
              <a:spcBef>
                <a:spcPts val="600"/>
              </a:spcBef>
              <a:spcAft>
                <a:spcPts val="0"/>
              </a:spcAft>
              <a:buClr>
                <a:srgbClr val="A4BF60"/>
              </a:buClr>
              <a:buSzPts val="2000"/>
              <a:buFont typeface="Arial"/>
              <a:buChar char="•"/>
            </a:pPr>
            <a:r>
              <a:rPr b="0" i="0" lang="en-US" sz="2000" u="none" cap="none" strike="noStrike">
                <a:solidFill>
                  <a:schemeClr val="dk1"/>
                </a:solidFill>
                <a:latin typeface="Arial"/>
                <a:ea typeface="Arial"/>
                <a:cs typeface="Arial"/>
                <a:sym typeface="Arial"/>
              </a:rPr>
              <a:t>Green Building Technologies</a:t>
            </a:r>
            <a:endParaRPr/>
          </a:p>
          <a:p>
            <a:pPr indent="-342900" lvl="1" marL="754380" marR="0" rtl="0" algn="l">
              <a:lnSpc>
                <a:spcPct val="100000"/>
              </a:lnSpc>
              <a:spcBef>
                <a:spcPts val="0"/>
              </a:spcBef>
              <a:spcAft>
                <a:spcPts val="0"/>
              </a:spcAft>
              <a:buClr>
                <a:srgbClr val="A4BF60"/>
              </a:buClr>
              <a:buSzPts val="2000"/>
              <a:buFont typeface="Arial"/>
              <a:buChar char="•"/>
            </a:pPr>
            <a:r>
              <a:rPr b="0" i="0" lang="en-US" sz="2000" u="none" cap="none" strike="noStrike">
                <a:solidFill>
                  <a:schemeClr val="dk1"/>
                </a:solidFill>
                <a:latin typeface="Arial"/>
                <a:ea typeface="Arial"/>
                <a:cs typeface="Arial"/>
                <a:sym typeface="Arial"/>
              </a:rPr>
              <a:t>Decarbonization Best Practices</a:t>
            </a:r>
            <a:endParaRPr/>
          </a:p>
          <a:p>
            <a:pPr indent="-342900" lvl="1" marL="754380" marR="0" rtl="0" algn="l">
              <a:lnSpc>
                <a:spcPct val="100000"/>
              </a:lnSpc>
              <a:spcBef>
                <a:spcPts val="0"/>
              </a:spcBef>
              <a:spcAft>
                <a:spcPts val="0"/>
              </a:spcAft>
              <a:buClr>
                <a:srgbClr val="A4BF60"/>
              </a:buClr>
              <a:buSzPts val="2000"/>
              <a:buFont typeface="Arial"/>
              <a:buChar char="•"/>
            </a:pPr>
            <a:r>
              <a:rPr b="0" i="0" lang="en-US" sz="2000" u="none" cap="none" strike="noStrike">
                <a:solidFill>
                  <a:schemeClr val="dk1"/>
                </a:solidFill>
                <a:latin typeface="Arial"/>
                <a:ea typeface="Arial"/>
                <a:cs typeface="Arial"/>
                <a:sym typeface="Arial"/>
              </a:rPr>
              <a:t>EPA 608 Type II Certification</a:t>
            </a:r>
            <a:endParaRPr/>
          </a:p>
          <a:p>
            <a:pPr indent="-342900" lvl="1" marL="754380" marR="0" rtl="0" algn="l">
              <a:lnSpc>
                <a:spcPct val="100000"/>
              </a:lnSpc>
              <a:spcBef>
                <a:spcPts val="0"/>
              </a:spcBef>
              <a:spcAft>
                <a:spcPts val="0"/>
              </a:spcAft>
              <a:buClr>
                <a:srgbClr val="A4BF60"/>
              </a:buClr>
              <a:buSzPts val="2000"/>
              <a:buFont typeface="Arial"/>
              <a:buChar char="•"/>
            </a:pPr>
            <a:r>
              <a:rPr b="0" i="0" lang="en-US" sz="2000" u="none" cap="none" strike="noStrike">
                <a:solidFill>
                  <a:schemeClr val="dk1"/>
                </a:solidFill>
                <a:latin typeface="Arial"/>
                <a:ea typeface="Arial"/>
                <a:cs typeface="Arial"/>
                <a:sym typeface="Arial"/>
              </a:rPr>
              <a:t>Hands on Training</a:t>
            </a:r>
            <a:endParaRPr/>
          </a:p>
          <a:p>
            <a:pPr indent="-342900" lvl="2" marL="1028700" marR="0" rtl="0" algn="l">
              <a:lnSpc>
                <a:spcPct val="100000"/>
              </a:lnSpc>
              <a:spcBef>
                <a:spcPts val="0"/>
              </a:spcBef>
              <a:spcAft>
                <a:spcPts val="0"/>
              </a:spcAft>
              <a:buClr>
                <a:srgbClr val="8E4371"/>
              </a:buClr>
              <a:buSzPts val="2000"/>
              <a:buFont typeface="Arial"/>
              <a:buChar char="•"/>
            </a:pPr>
            <a:r>
              <a:rPr b="0" i="0" lang="en-US" sz="2000" u="none" cap="none" strike="noStrike">
                <a:solidFill>
                  <a:schemeClr val="dk1"/>
                </a:solidFill>
                <a:latin typeface="Arial"/>
                <a:ea typeface="Arial"/>
                <a:cs typeface="Arial"/>
                <a:sym typeface="Arial"/>
              </a:rPr>
              <a:t>Heat Pump Installation</a:t>
            </a:r>
            <a:endParaRPr/>
          </a:p>
          <a:p>
            <a:pPr indent="-342900" lvl="1" marL="754380" marR="0" rtl="0" algn="l">
              <a:lnSpc>
                <a:spcPct val="100000"/>
              </a:lnSpc>
              <a:spcBef>
                <a:spcPts val="0"/>
              </a:spcBef>
              <a:spcAft>
                <a:spcPts val="0"/>
              </a:spcAft>
              <a:buClr>
                <a:srgbClr val="A4BF60"/>
              </a:buClr>
              <a:buSzPts val="2000"/>
              <a:buFont typeface="Arial"/>
              <a:buChar char="•"/>
            </a:pPr>
            <a:r>
              <a:rPr b="0" i="0" lang="en-US" sz="2000" u="none" cap="none" strike="noStrike">
                <a:solidFill>
                  <a:schemeClr val="dk1"/>
                </a:solidFill>
                <a:latin typeface="Arial"/>
                <a:ea typeface="Arial"/>
                <a:cs typeface="Arial"/>
                <a:sym typeface="Arial"/>
              </a:rPr>
              <a:t>Project Opportunities</a:t>
            </a:r>
            <a:endParaRPr/>
          </a:p>
          <a:p>
            <a:pPr indent="0" lvl="0" marL="0" marR="0" rtl="0" algn="l">
              <a:lnSpc>
                <a:spcPct val="100000"/>
              </a:lnSpc>
              <a:spcBef>
                <a:spcPts val="0"/>
              </a:spcBef>
              <a:spcAft>
                <a:spcPts val="0"/>
              </a:spcAft>
              <a:buClr>
                <a:srgbClr val="008D70"/>
              </a:buClr>
              <a:buSzPts val="2000"/>
              <a:buFont typeface="Arial"/>
              <a:buNone/>
            </a:pPr>
            <a:r>
              <a:t/>
            </a:r>
            <a:endParaRPr b="0" i="0" sz="2000" u="none" cap="none" strike="noStrike">
              <a:solidFill>
                <a:schemeClr val="dk1"/>
              </a:solidFill>
              <a:latin typeface="Arial"/>
              <a:ea typeface="Arial"/>
              <a:cs typeface="Arial"/>
              <a:sym typeface="Arial"/>
            </a:endParaRPr>
          </a:p>
        </p:txBody>
      </p:sp>
      <p:pic>
        <p:nvPicPr>
          <p:cNvPr id="602" name="Google Shape;602;g35ff48e154f_1_597" title="Screenshot 2025-06-03 at 4.31.34 PM.png"/>
          <p:cNvPicPr preferRelativeResize="0"/>
          <p:nvPr/>
        </p:nvPicPr>
        <p:blipFill>
          <a:blip r:embed="rId3">
            <a:alphaModFix/>
          </a:blip>
          <a:stretch>
            <a:fillRect/>
          </a:stretch>
        </p:blipFill>
        <p:spPr>
          <a:xfrm>
            <a:off x="8408225" y="5370667"/>
            <a:ext cx="3709625" cy="117558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35ff48e154f_1_606"/>
          <p:cNvSpPr txBox="1"/>
          <p:nvPr>
            <p:ph type="title"/>
          </p:nvPr>
        </p:nvSpPr>
        <p:spPr>
          <a:xfrm>
            <a:off x="975360" y="365128"/>
            <a:ext cx="10515600" cy="1088400"/>
          </a:xfrm>
          <a:prstGeom prst="rect">
            <a:avLst/>
          </a:prstGeom>
          <a:noFill/>
          <a:ln>
            <a:noFill/>
          </a:ln>
        </p:spPr>
        <p:txBody>
          <a:bodyPr anchorCtr="0" anchor="t" bIns="0" lIns="91425" spcFirstLastPara="1" rIns="91425" wrap="square" tIns="0">
            <a:noAutofit/>
          </a:bodyPr>
          <a:lstStyle/>
          <a:p>
            <a:pPr indent="0" lvl="0" marL="0" rtl="0" algn="l">
              <a:lnSpc>
                <a:spcPct val="90000"/>
              </a:lnSpc>
              <a:spcBef>
                <a:spcPts val="0"/>
              </a:spcBef>
              <a:spcAft>
                <a:spcPts val="0"/>
              </a:spcAft>
              <a:buClr>
                <a:srgbClr val="008D70"/>
              </a:buClr>
              <a:buSzPts val="3400"/>
              <a:buFont typeface="Arial"/>
              <a:buNone/>
            </a:pPr>
            <a:r>
              <a:rPr lang="en-US"/>
              <a:t>Building Decarbonization Pilot Academy Timeline </a:t>
            </a:r>
            <a:r>
              <a:rPr lang="en-US" sz="1000"/>
              <a:t>(TENTATIVE)</a:t>
            </a:r>
            <a:endParaRPr/>
          </a:p>
        </p:txBody>
      </p:sp>
      <p:pic>
        <p:nvPicPr>
          <p:cNvPr descr="A chart with green text and blue text&#10;&#10;AI-generated content may be incorrect." id="608" name="Google Shape;608;g35ff48e154f_1_606"/>
          <p:cNvPicPr preferRelativeResize="0"/>
          <p:nvPr/>
        </p:nvPicPr>
        <p:blipFill rotWithShape="1">
          <a:blip r:embed="rId3">
            <a:alphaModFix/>
          </a:blip>
          <a:srcRect b="10945" l="0" r="0" t="21192"/>
          <a:stretch/>
        </p:blipFill>
        <p:spPr>
          <a:xfrm>
            <a:off x="1740877" y="1254367"/>
            <a:ext cx="9144000" cy="4654063"/>
          </a:xfrm>
          <a:prstGeom prst="rect">
            <a:avLst/>
          </a:prstGeom>
          <a:noFill/>
          <a:ln>
            <a:noFill/>
          </a:ln>
        </p:spPr>
      </p:pic>
      <p:pic>
        <p:nvPicPr>
          <p:cNvPr id="609" name="Google Shape;609;g35ff48e154f_1_606" title="Screenshot 2025-06-03 at 4.31.34 PM.png"/>
          <p:cNvPicPr preferRelativeResize="0"/>
          <p:nvPr/>
        </p:nvPicPr>
        <p:blipFill>
          <a:blip r:embed="rId4">
            <a:alphaModFix/>
          </a:blip>
          <a:stretch>
            <a:fillRect/>
          </a:stretch>
        </p:blipFill>
        <p:spPr>
          <a:xfrm>
            <a:off x="9335100" y="5659398"/>
            <a:ext cx="2807449" cy="889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341b83b4efe_1_11"/>
          <p:cNvSpPr txBox="1"/>
          <p:nvPr>
            <p:ph type="ctrTitle"/>
          </p:nvPr>
        </p:nvSpPr>
        <p:spPr>
          <a:xfrm>
            <a:off x="772150" y="1828825"/>
            <a:ext cx="10581600" cy="14493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Jason Crow, California Air Resources Board  (CARB)</a:t>
            </a:r>
            <a:endParaRPr b="1"/>
          </a:p>
        </p:txBody>
      </p:sp>
      <p:sp>
        <p:nvSpPr>
          <p:cNvPr id="616" name="Google Shape;616;g341b83b4efe_1_11"/>
          <p:cNvSpPr txBox="1"/>
          <p:nvPr>
            <p:ph idx="4294967295" type="body"/>
          </p:nvPr>
        </p:nvSpPr>
        <p:spPr>
          <a:xfrm>
            <a:off x="6566474" y="1619250"/>
            <a:ext cx="2799900" cy="349200"/>
          </a:xfrm>
          <a:prstGeom prst="rect">
            <a:avLst/>
          </a:prstGeom>
          <a:noFill/>
          <a:ln>
            <a:noFill/>
          </a:ln>
        </p:spPr>
        <p:txBody>
          <a:bodyPr anchorCtr="0" anchor="t" bIns="0" lIns="91425" spcFirstLastPara="1" rIns="91425" wrap="square" tIns="0">
            <a:noAutofit/>
          </a:bodyPr>
          <a:lstStyle/>
          <a:p>
            <a:pPr indent="0" lvl="0" marL="0" rtl="0" algn="l">
              <a:lnSpc>
                <a:spcPct val="100000"/>
              </a:lnSpc>
              <a:spcBef>
                <a:spcPts val="0"/>
              </a:spcBef>
              <a:spcAft>
                <a:spcPts val="600"/>
              </a:spcAft>
              <a:buSzPts val="2000"/>
              <a:buNone/>
            </a:pPr>
            <a:r>
              <a:rPr lang="en-US"/>
              <a:t>Marie Gunter</a:t>
            </a:r>
            <a:endParaRPr/>
          </a:p>
        </p:txBody>
      </p:sp>
      <p:sp>
        <p:nvSpPr>
          <p:cNvPr id="617" name="Google Shape;617;g341b83b4efe_1_11"/>
          <p:cNvSpPr txBox="1"/>
          <p:nvPr>
            <p:ph idx="4294967295" type="body"/>
          </p:nvPr>
        </p:nvSpPr>
        <p:spPr>
          <a:xfrm>
            <a:off x="6566475" y="1955800"/>
            <a:ext cx="4831800" cy="592500"/>
          </a:xfrm>
          <a:prstGeom prst="rect">
            <a:avLst/>
          </a:prstGeom>
          <a:noFill/>
          <a:ln>
            <a:noFill/>
          </a:ln>
        </p:spPr>
        <p:txBody>
          <a:bodyPr anchorCtr="0" anchor="t" bIns="0" lIns="91425" spcFirstLastPara="1" rIns="91425" wrap="square" tIns="0">
            <a:noAutofit/>
          </a:bodyPr>
          <a:lstStyle/>
          <a:p>
            <a:pPr indent="0" lvl="0" marL="0" rtl="0" algn="l">
              <a:lnSpc>
                <a:spcPct val="115000"/>
              </a:lnSpc>
              <a:spcBef>
                <a:spcPts val="0"/>
              </a:spcBef>
              <a:spcAft>
                <a:spcPts val="600"/>
              </a:spcAft>
              <a:buSzPts val="605"/>
              <a:buNone/>
            </a:pPr>
            <a:r>
              <a:rPr lang="en-US" sz="1500"/>
              <a:t>Senior Project Manager Electrification Education - TRC Companies </a:t>
            </a:r>
            <a:endParaRPr sz="1500"/>
          </a:p>
        </p:txBody>
      </p:sp>
      <p:pic>
        <p:nvPicPr>
          <p:cNvPr id="618" name="Google Shape;618;g341b83b4efe_1_11"/>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
        <p:nvSpPr>
          <p:cNvPr id="619" name="Google Shape;619;g341b83b4efe_1_11"/>
          <p:cNvSpPr txBox="1"/>
          <p:nvPr/>
        </p:nvSpPr>
        <p:spPr>
          <a:xfrm>
            <a:off x="3944050" y="3401775"/>
            <a:ext cx="7409700" cy="1288200"/>
          </a:xfrm>
          <a:prstGeom prst="rect">
            <a:avLst/>
          </a:prstGeom>
          <a:noFill/>
          <a:ln>
            <a:noFill/>
          </a:ln>
        </p:spPr>
        <p:txBody>
          <a:bodyPr anchorCtr="0" anchor="t" bIns="91425" lIns="91425" spcFirstLastPara="1" rIns="91425" wrap="square" tIns="91425">
            <a:noAutofit/>
          </a:bodyPr>
          <a:lstStyle/>
          <a:p>
            <a:pPr indent="0" lvl="0" marL="457200" rtl="0" algn="r">
              <a:spcBef>
                <a:spcPts val="0"/>
              </a:spcBef>
              <a:spcAft>
                <a:spcPts val="0"/>
              </a:spcAft>
              <a:buNone/>
            </a:pPr>
            <a:r>
              <a:rPr i="1" lang="en-US" sz="3000">
                <a:solidFill>
                  <a:schemeClr val="lt2"/>
                </a:solidFill>
              </a:rPr>
              <a:t>Clean Energy Jobs Critical to Improved Air Quality in the Central Valley </a:t>
            </a:r>
            <a:endParaRPr sz="3000">
              <a:solidFill>
                <a:schemeClr val="lt2"/>
              </a:solidFill>
            </a:endParaRPr>
          </a:p>
          <a:p>
            <a:pPr indent="0" lvl="0" marL="0" marR="0" rtl="0" algn="r">
              <a:lnSpc>
                <a:spcPct val="90000"/>
              </a:lnSpc>
              <a:spcBef>
                <a:spcPts val="1000"/>
              </a:spcBef>
              <a:spcAft>
                <a:spcPts val="0"/>
              </a:spcAft>
              <a:buClr>
                <a:srgbClr val="000000"/>
              </a:buClr>
              <a:buSzPts val="2700"/>
              <a:buFont typeface="Arial"/>
              <a:buNone/>
            </a:pPr>
            <a:r>
              <a:t/>
            </a:r>
            <a:endParaRPr sz="27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341df7ed352_0_11"/>
          <p:cNvSpPr txBox="1"/>
          <p:nvPr>
            <p:ph idx="1" type="body"/>
          </p:nvPr>
        </p:nvSpPr>
        <p:spPr>
          <a:xfrm>
            <a:off x="6040749" y="179265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Jason Crow</a:t>
            </a:r>
            <a:endParaRPr b="1" sz="2200"/>
          </a:p>
        </p:txBody>
      </p:sp>
      <p:sp>
        <p:nvSpPr>
          <p:cNvPr id="626" name="Google Shape;626;g341df7ed352_0_11"/>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627" name="Google Shape;627;g341df7ed352_0_11"/>
          <p:cNvSpPr txBox="1"/>
          <p:nvPr>
            <p:ph idx="3" type="body"/>
          </p:nvPr>
        </p:nvSpPr>
        <p:spPr>
          <a:xfrm>
            <a:off x="6040750" y="2141850"/>
            <a:ext cx="5847000" cy="3560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US" sz="1600">
                <a:solidFill>
                  <a:srgbClr val="404040"/>
                </a:solidFill>
                <a:highlight>
                  <a:srgbClr val="FFFFFF"/>
                </a:highlight>
              </a:rPr>
              <a:t>Manager, California Air Resources Board (CARB)</a:t>
            </a:r>
            <a:br>
              <a:rPr lang="en-US" sz="1600">
                <a:solidFill>
                  <a:srgbClr val="404040"/>
                </a:solidFill>
                <a:highlight>
                  <a:srgbClr val="FFFFFF"/>
                </a:highlight>
              </a:rPr>
            </a:br>
            <a:endParaRPr b="0" sz="1100">
              <a:solidFill>
                <a:srgbClr val="222222"/>
              </a:solidFill>
              <a:highlight>
                <a:srgbClr val="FFFFFF"/>
              </a:highlight>
            </a:endParaRPr>
          </a:p>
          <a:p>
            <a:pPr indent="0" lvl="0" marL="0" rtl="0" algn="l">
              <a:lnSpc>
                <a:spcPct val="115000"/>
              </a:lnSpc>
              <a:spcBef>
                <a:spcPts val="1200"/>
              </a:spcBef>
              <a:spcAft>
                <a:spcPts val="0"/>
              </a:spcAft>
              <a:buNone/>
            </a:pPr>
            <a:r>
              <a:rPr b="0" lang="en-US" sz="1600">
                <a:solidFill>
                  <a:srgbClr val="222222"/>
                </a:solidFill>
                <a:highlight>
                  <a:srgbClr val="FFFFFF"/>
                </a:highlight>
              </a:rPr>
              <a:t>Jason Crow is a manager in the California Air Resources Board’s Mobile Source Control Division where he oversees implementation of California’s Volkswagen Environmental Mitigation Trust program, the development of the annual Long-Term Heavy-Duty Investment Strategy, and implementation of CARB’s workforce training and development projects. Jason has fifteen years of experience with CARB, and a total of 30 years of experience at various public agencies working in transportation planning, transit and parking operations, transportation funding, freight planning, and air quality planning. </a:t>
            </a:r>
            <a:endParaRPr b="0" sz="1600">
              <a:solidFill>
                <a:srgbClr val="222222"/>
              </a:solidFill>
              <a:highlight>
                <a:srgbClr val="FFFFFF"/>
              </a:highlight>
            </a:endParaRPr>
          </a:p>
          <a:p>
            <a:pPr indent="0" lvl="0" marL="0" rtl="0" algn="l">
              <a:lnSpc>
                <a:spcPct val="115000"/>
              </a:lnSpc>
              <a:spcBef>
                <a:spcPts val="1200"/>
              </a:spcBef>
              <a:spcAft>
                <a:spcPts val="0"/>
              </a:spcAft>
              <a:buSzPts val="2800"/>
              <a:buNone/>
            </a:pPr>
            <a:r>
              <a:t/>
            </a:r>
            <a:endParaRPr b="0" sz="1600">
              <a:solidFill>
                <a:srgbClr val="222222"/>
              </a:solidFill>
              <a:highlight>
                <a:srgbClr val="FFFFFF"/>
              </a:highlight>
            </a:endParaRPr>
          </a:p>
          <a:p>
            <a:pPr indent="0" lvl="0" marL="0" rtl="0" algn="l">
              <a:lnSpc>
                <a:spcPct val="115000"/>
              </a:lnSpc>
              <a:spcBef>
                <a:spcPts val="1000"/>
              </a:spcBef>
              <a:spcAft>
                <a:spcPts val="0"/>
              </a:spcAft>
              <a:buSzPts val="2800"/>
              <a:buNone/>
            </a:pPr>
            <a:r>
              <a:t/>
            </a:r>
            <a:endParaRPr sz="1600">
              <a:solidFill>
                <a:srgbClr val="404040"/>
              </a:solidFill>
              <a:highlight>
                <a:srgbClr val="FFFFFF"/>
              </a:highlight>
            </a:endParaRPr>
          </a:p>
          <a:p>
            <a:pPr indent="0" lvl="0" marL="0" rtl="0" algn="l">
              <a:lnSpc>
                <a:spcPct val="115000"/>
              </a:lnSpc>
              <a:spcBef>
                <a:spcPts val="1000"/>
              </a:spcBef>
              <a:spcAft>
                <a:spcPts val="600"/>
              </a:spcAft>
              <a:buSzPts val="2800"/>
              <a:buNone/>
            </a:pPr>
            <a:r>
              <a:t/>
            </a:r>
            <a:endParaRPr sz="1600">
              <a:solidFill>
                <a:srgbClr val="404040"/>
              </a:solidFill>
              <a:highlight>
                <a:srgbClr val="FFFFFF"/>
              </a:highlight>
            </a:endParaRPr>
          </a:p>
        </p:txBody>
      </p:sp>
      <p:pic>
        <p:nvPicPr>
          <p:cNvPr id="628" name="Google Shape;628;g341df7ed352_0_11"/>
          <p:cNvPicPr preferRelativeResize="0"/>
          <p:nvPr/>
        </p:nvPicPr>
        <p:blipFill rotWithShape="1">
          <a:blip r:embed="rId3">
            <a:alphaModFix/>
          </a:blip>
          <a:srcRect b="0" l="0" r="0" t="0"/>
          <a:stretch/>
        </p:blipFill>
        <p:spPr>
          <a:xfrm>
            <a:off x="11317177" y="5945104"/>
            <a:ext cx="652145" cy="652145"/>
          </a:xfrm>
          <a:prstGeom prst="rect">
            <a:avLst/>
          </a:prstGeom>
          <a:noFill/>
          <a:ln>
            <a:noFill/>
          </a:ln>
        </p:spPr>
      </p:pic>
      <p:pic>
        <p:nvPicPr>
          <p:cNvPr id="629" name="Google Shape;629;g341df7ed352_0_11"/>
          <p:cNvPicPr preferRelativeResize="0"/>
          <p:nvPr/>
        </p:nvPicPr>
        <p:blipFill>
          <a:blip r:embed="rId4">
            <a:alphaModFix/>
          </a:blip>
          <a:stretch>
            <a:fillRect/>
          </a:stretch>
        </p:blipFill>
        <p:spPr>
          <a:xfrm>
            <a:off x="982225" y="752150"/>
            <a:ext cx="4004701" cy="5192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341b83b4efe_1_420"/>
          <p:cNvSpPr txBox="1"/>
          <p:nvPr>
            <p:ph type="ctrTitle"/>
          </p:nvPr>
        </p:nvSpPr>
        <p:spPr>
          <a:xfrm>
            <a:off x="772160" y="1828823"/>
            <a:ext cx="10581600" cy="16002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SoCalREN’s Vision for Workforce, Education, and Training</a:t>
            </a:r>
            <a:endParaRPr b="1"/>
          </a:p>
          <a:p>
            <a:pPr indent="0" lvl="0" marL="0" rtl="0" algn="r">
              <a:lnSpc>
                <a:spcPct val="90000"/>
              </a:lnSpc>
              <a:spcBef>
                <a:spcPts val="0"/>
              </a:spcBef>
              <a:spcAft>
                <a:spcPts val="0"/>
              </a:spcAft>
              <a:buSzPts val="3600"/>
              <a:buNone/>
            </a:pPr>
            <a:r>
              <a:rPr lang="en-US" sz="3000"/>
              <a:t>Lujuana Medina - SoCalREN</a:t>
            </a:r>
            <a:endParaRPr sz="3000"/>
          </a:p>
        </p:txBody>
      </p:sp>
      <p:pic>
        <p:nvPicPr>
          <p:cNvPr id="338" name="Google Shape;338;g341b83b4efe_1_420"/>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35fb06920c7_9_0"/>
          <p:cNvSpPr/>
          <p:nvPr>
            <p:ph idx="2" type="pic"/>
          </p:nvPr>
        </p:nvSpPr>
        <p:spPr>
          <a:xfrm>
            <a:off x="0" y="0"/>
            <a:ext cx="5676900" cy="6858000"/>
          </a:xfrm>
          <a:prstGeom prst="rect">
            <a:avLst/>
          </a:prstGeom>
        </p:spPr>
      </p:sp>
      <p:sp>
        <p:nvSpPr>
          <p:cNvPr id="636" name="Google Shape;636;g35fb06920c7_9_0"/>
          <p:cNvSpPr txBox="1"/>
          <p:nvPr>
            <p:ph type="title"/>
          </p:nvPr>
        </p:nvSpPr>
        <p:spPr>
          <a:xfrm>
            <a:off x="458808" y="483269"/>
            <a:ext cx="1641300" cy="246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g35fb06920c7_9_0"/>
          <p:cNvSpPr txBox="1"/>
          <p:nvPr>
            <p:ph idx="1" type="body"/>
          </p:nvPr>
        </p:nvSpPr>
        <p:spPr>
          <a:xfrm>
            <a:off x="6566474" y="1619250"/>
            <a:ext cx="2799900" cy="349200"/>
          </a:xfrm>
          <a:prstGeom prst="rect">
            <a:avLst/>
          </a:prstGeom>
        </p:spPr>
        <p:txBody>
          <a:bodyPr anchorCtr="0" anchor="b" bIns="45700" lIns="91425" spcFirstLastPara="1" rIns="91425" wrap="square" tIns="45700">
            <a:normAutofit lnSpcReduction="10000"/>
          </a:bodyPr>
          <a:lstStyle/>
          <a:p>
            <a:pPr indent="0" lvl="0" marL="0" rtl="0" algn="l">
              <a:spcBef>
                <a:spcPts val="1000"/>
              </a:spcBef>
              <a:spcAft>
                <a:spcPts val="0"/>
              </a:spcAft>
              <a:buNone/>
            </a:pPr>
            <a:r>
              <a:t/>
            </a:r>
            <a:endParaRPr/>
          </a:p>
        </p:txBody>
      </p:sp>
      <p:sp>
        <p:nvSpPr>
          <p:cNvPr id="638" name="Google Shape;638;g35fb06920c7_9_0"/>
          <p:cNvSpPr txBox="1"/>
          <p:nvPr>
            <p:ph idx="3" type="body"/>
          </p:nvPr>
        </p:nvSpPr>
        <p:spPr>
          <a:xfrm>
            <a:off x="6566474" y="1955800"/>
            <a:ext cx="2799900" cy="349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t/>
            </a:r>
            <a:endParaRPr/>
          </a:p>
        </p:txBody>
      </p:sp>
      <p:sp>
        <p:nvSpPr>
          <p:cNvPr id="639" name="Google Shape;639;g35fb06920c7_9_0"/>
          <p:cNvSpPr txBox="1"/>
          <p:nvPr>
            <p:ph idx="4" type="body"/>
          </p:nvPr>
        </p:nvSpPr>
        <p:spPr>
          <a:xfrm>
            <a:off x="6565899" y="2698750"/>
            <a:ext cx="4831800" cy="2640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640" name="Google Shape;640;g35fb06920c7_9_0"/>
          <p:cNvPicPr preferRelativeResize="0"/>
          <p:nvPr/>
        </p:nvPicPr>
        <p:blipFill>
          <a:blip r:embed="rId3">
            <a:alphaModFix/>
          </a:blip>
          <a:stretch>
            <a:fillRect/>
          </a:stretch>
        </p:blipFill>
        <p:spPr>
          <a:xfrm>
            <a:off x="533400" y="366713"/>
            <a:ext cx="11430000" cy="6429375"/>
          </a:xfrm>
          <a:prstGeom prst="rect">
            <a:avLst/>
          </a:prstGeom>
          <a:noFill/>
          <a:ln>
            <a:noFill/>
          </a:ln>
        </p:spPr>
      </p:pic>
      <p:pic>
        <p:nvPicPr>
          <p:cNvPr id="641" name="Google Shape;641;g35fb06920c7_9_0"/>
          <p:cNvPicPr preferRelativeResize="0"/>
          <p:nvPr/>
        </p:nvPicPr>
        <p:blipFill rotWithShape="1">
          <a:blip r:embed="rId4">
            <a:alphaModFix/>
          </a:blip>
          <a:srcRect b="0" l="0" r="0" t="0"/>
          <a:stretch/>
        </p:blipFill>
        <p:spPr>
          <a:xfrm>
            <a:off x="11269652" y="5863866"/>
            <a:ext cx="652145" cy="6521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341b83b4efe_1_484"/>
          <p:cNvSpPr txBox="1"/>
          <p:nvPr>
            <p:ph type="ctrTitle"/>
          </p:nvPr>
        </p:nvSpPr>
        <p:spPr>
          <a:xfrm>
            <a:off x="340925" y="1061850"/>
            <a:ext cx="10915800" cy="5604900"/>
          </a:xfrm>
          <a:prstGeom prst="rect">
            <a:avLst/>
          </a:prstGeom>
          <a:noFill/>
          <a:ln>
            <a:noFill/>
          </a:ln>
        </p:spPr>
        <p:txBody>
          <a:bodyPr anchorCtr="0" anchor="t" bIns="0" lIns="91425" spcFirstLastPara="1" rIns="91425" wrap="square" tIns="0">
            <a:noAutofit/>
          </a:bodyPr>
          <a:lstStyle/>
          <a:p>
            <a:pPr indent="0" lvl="0" marL="0" rtl="0" algn="r">
              <a:lnSpc>
                <a:spcPct val="90000"/>
              </a:lnSpc>
              <a:spcBef>
                <a:spcPts val="0"/>
              </a:spcBef>
              <a:spcAft>
                <a:spcPts val="0"/>
              </a:spcAft>
              <a:buSzPts val="3600"/>
              <a:buNone/>
            </a:pPr>
            <a:r>
              <a:rPr b="1" lang="en-US" sz="2500">
                <a:solidFill>
                  <a:schemeClr val="accent4"/>
                </a:solidFill>
                <a:extLst>
                  <a:ext uri="http://customooxmlschemas.google.com/">
                    <go:slidesCustomData xmlns:go="http://customooxmlschemas.google.com/" textRoundtripDataId="10"/>
                  </a:ext>
                </a:extLst>
              </a:rPr>
              <a:t>Questions for Panelists:</a:t>
            </a:r>
            <a:endParaRPr b="1" sz="2500">
              <a:solidFill>
                <a:schemeClr val="accent4"/>
              </a:solidFill>
            </a:endParaRPr>
          </a:p>
          <a:p>
            <a:pPr indent="0" lvl="0" marL="0" rtl="0" algn="r">
              <a:lnSpc>
                <a:spcPct val="150000"/>
              </a:lnSpc>
              <a:spcBef>
                <a:spcPts val="0"/>
              </a:spcBef>
              <a:spcAft>
                <a:spcPts val="0"/>
              </a:spcAft>
              <a:buNone/>
            </a:pPr>
            <a:r>
              <a:t/>
            </a:r>
            <a:endParaRPr i="1" sz="2100">
              <a:solidFill>
                <a:schemeClr val="lt2"/>
              </a:solidFill>
              <a:latin typeface="Poppins Medium"/>
              <a:ea typeface="Poppins Medium"/>
              <a:cs typeface="Poppins Medium"/>
              <a:sym typeface="Poppins Medium"/>
            </a:endParaRPr>
          </a:p>
          <a:p>
            <a:pPr indent="0" lvl="0" marL="0" rtl="0" algn="r">
              <a:lnSpc>
                <a:spcPct val="150000"/>
              </a:lnSpc>
              <a:spcBef>
                <a:spcPts val="0"/>
              </a:spcBef>
              <a:spcAft>
                <a:spcPts val="0"/>
              </a:spcAft>
              <a:buNone/>
            </a:pPr>
            <a:r>
              <a:rPr i="1" lang="en-US" sz="2100">
                <a:solidFill>
                  <a:schemeClr val="lt2"/>
                </a:solidFill>
                <a:latin typeface="Poppins Medium"/>
                <a:ea typeface="Poppins Medium"/>
                <a:cs typeface="Poppins Medium"/>
                <a:sym typeface="Poppins Medium"/>
              </a:rPr>
              <a:t>Rosie Kang, Regional Partner Liaison, Willdan</a:t>
            </a:r>
            <a:endParaRPr i="1" sz="2100">
              <a:solidFill>
                <a:schemeClr val="lt2"/>
              </a:solidFill>
              <a:latin typeface="Poppins Medium"/>
              <a:ea typeface="Poppins Medium"/>
              <a:cs typeface="Poppins Medium"/>
              <a:sym typeface="Poppins Medium"/>
            </a:endParaRPr>
          </a:p>
          <a:p>
            <a:pPr indent="0" lvl="0" marL="0" rtl="0" algn="r">
              <a:lnSpc>
                <a:spcPct val="150000"/>
              </a:lnSpc>
              <a:spcBef>
                <a:spcPts val="0"/>
              </a:spcBef>
              <a:spcAft>
                <a:spcPts val="0"/>
              </a:spcAft>
              <a:buNone/>
            </a:pPr>
            <a:r>
              <a:t/>
            </a:r>
            <a:endParaRPr i="1" sz="2100">
              <a:solidFill>
                <a:schemeClr val="lt2"/>
              </a:solidFill>
              <a:latin typeface="Poppins Medium"/>
              <a:ea typeface="Poppins Medium"/>
              <a:cs typeface="Poppins Medium"/>
              <a:sym typeface="Poppins Medium"/>
            </a:endParaRPr>
          </a:p>
          <a:p>
            <a:pPr indent="0" lvl="0" marL="0" rtl="0" algn="r">
              <a:lnSpc>
                <a:spcPct val="150000"/>
              </a:lnSpc>
              <a:spcBef>
                <a:spcPts val="0"/>
              </a:spcBef>
              <a:spcAft>
                <a:spcPts val="0"/>
              </a:spcAft>
              <a:buNone/>
            </a:pPr>
            <a:r>
              <a:rPr i="1" lang="en-US" sz="2100">
                <a:solidFill>
                  <a:schemeClr val="lt2"/>
                </a:solidFill>
                <a:latin typeface="Poppins Medium"/>
                <a:ea typeface="Poppins Medium"/>
                <a:cs typeface="Poppins Medium"/>
                <a:sym typeface="Poppins Medium"/>
              </a:rPr>
              <a:t>Samuel Cervantes - </a:t>
            </a:r>
            <a:r>
              <a:rPr lang="en-US" sz="2100">
                <a:solidFill>
                  <a:schemeClr val="lt2"/>
                </a:solidFill>
                <a:latin typeface="Poppins Medium"/>
                <a:ea typeface="Poppins Medium"/>
                <a:cs typeface="Poppins Medium"/>
                <a:sym typeface="Poppins Medium"/>
              </a:rPr>
              <a:t>Account </a:t>
            </a:r>
            <a:r>
              <a:rPr lang="en-US" sz="2100">
                <a:solidFill>
                  <a:schemeClr val="lt2"/>
                </a:solidFill>
                <a:latin typeface="Poppins Medium"/>
                <a:ea typeface="Poppins Medium"/>
                <a:cs typeface="Poppins Medium"/>
                <a:sym typeface="Poppins Medium"/>
                <a:extLst>
                  <a:ext uri="http://customooxmlschemas.google.com/">
                    <go:slidesCustomData xmlns:go="http://customooxmlschemas.google.com/" textRoundtripDataId="11"/>
                  </a:ext>
                </a:extLst>
              </a:rPr>
              <a:t>Manager</a:t>
            </a:r>
            <a:r>
              <a:rPr lang="en-US" sz="2100">
                <a:solidFill>
                  <a:schemeClr val="lt2"/>
                </a:solidFill>
                <a:latin typeface="Poppins Medium"/>
                <a:ea typeface="Poppins Medium"/>
                <a:cs typeface="Poppins Medium"/>
                <a:sym typeface="Poppins Medium"/>
              </a:rPr>
              <a:t> - Agricultural Energy Efficiency (AgEE) Programs, </a:t>
            </a:r>
            <a:r>
              <a:rPr i="1" lang="en-US" sz="2100">
                <a:solidFill>
                  <a:schemeClr val="lt2"/>
                </a:solidFill>
                <a:latin typeface="Poppins Medium"/>
                <a:ea typeface="Poppins Medium"/>
                <a:cs typeface="Poppins Medium"/>
                <a:sym typeface="Poppins Medium"/>
              </a:rPr>
              <a:t>ICF</a:t>
            </a:r>
            <a:r>
              <a:rPr i="1" lang="en-US" sz="2100">
                <a:solidFill>
                  <a:schemeClr val="dk1"/>
                </a:solidFill>
                <a:latin typeface="Poppins Medium"/>
                <a:ea typeface="Poppins Medium"/>
                <a:cs typeface="Poppins Medium"/>
                <a:sym typeface="Poppins Medium"/>
              </a:rPr>
              <a:t>F</a:t>
            </a:r>
            <a:r>
              <a:rPr i="1" lang="en-US" sz="2100">
                <a:solidFill>
                  <a:schemeClr val="lt2"/>
                </a:solidFill>
                <a:latin typeface="Poppins Medium"/>
                <a:ea typeface="Poppins Medium"/>
                <a:cs typeface="Poppins Medium"/>
                <a:sym typeface="Poppins Medium"/>
              </a:rPr>
              <a:t> </a:t>
            </a:r>
            <a:endParaRPr i="1" sz="2100">
              <a:solidFill>
                <a:schemeClr val="lt2"/>
              </a:solidFill>
              <a:latin typeface="Poppins Medium"/>
              <a:ea typeface="Poppins Medium"/>
              <a:cs typeface="Poppins Medium"/>
              <a:sym typeface="Poppins Medium"/>
            </a:endParaRPr>
          </a:p>
          <a:p>
            <a:pPr indent="0" lvl="0" marL="0" rtl="0" algn="r">
              <a:lnSpc>
                <a:spcPct val="150000"/>
              </a:lnSpc>
              <a:spcBef>
                <a:spcPts val="0"/>
              </a:spcBef>
              <a:spcAft>
                <a:spcPts val="0"/>
              </a:spcAft>
              <a:buNone/>
            </a:pPr>
            <a:r>
              <a:t/>
            </a:r>
            <a:endParaRPr i="1" sz="2100">
              <a:solidFill>
                <a:schemeClr val="lt2"/>
              </a:solidFill>
              <a:latin typeface="Poppins Medium"/>
              <a:ea typeface="Poppins Medium"/>
              <a:cs typeface="Poppins Medium"/>
              <a:sym typeface="Poppins Medium"/>
            </a:endParaRPr>
          </a:p>
          <a:p>
            <a:pPr indent="0" lvl="0" marL="0" rtl="0" algn="r">
              <a:lnSpc>
                <a:spcPct val="150000"/>
              </a:lnSpc>
              <a:spcBef>
                <a:spcPts val="0"/>
              </a:spcBef>
              <a:spcAft>
                <a:spcPts val="0"/>
              </a:spcAft>
              <a:buNone/>
            </a:pPr>
            <a:r>
              <a:rPr i="1" lang="en-US" sz="2100">
                <a:solidFill>
                  <a:schemeClr val="lt2"/>
                </a:solidFill>
                <a:latin typeface="Poppins Medium"/>
                <a:ea typeface="Poppins Medium"/>
                <a:cs typeface="Poppins Medium"/>
                <a:sym typeface="Poppins Medium"/>
              </a:rPr>
              <a:t>​Wendy Angel - SoCal Regional Director, Emerald Cities Collaborative</a:t>
            </a:r>
            <a:endParaRPr i="1" sz="2100">
              <a:solidFill>
                <a:schemeClr val="lt2"/>
              </a:solidFill>
              <a:latin typeface="Poppins Medium"/>
              <a:ea typeface="Poppins Medium"/>
              <a:cs typeface="Poppins Medium"/>
              <a:sym typeface="Poppins Medium"/>
            </a:endParaRPr>
          </a:p>
          <a:p>
            <a:pPr indent="0" lvl="0" marL="0" rtl="0" algn="r">
              <a:lnSpc>
                <a:spcPct val="150000"/>
              </a:lnSpc>
              <a:spcBef>
                <a:spcPts val="0"/>
              </a:spcBef>
              <a:spcAft>
                <a:spcPts val="0"/>
              </a:spcAft>
              <a:buNone/>
            </a:pPr>
            <a:r>
              <a:t/>
            </a:r>
            <a:endParaRPr i="1" sz="2100">
              <a:solidFill>
                <a:schemeClr val="lt2"/>
              </a:solidFill>
              <a:latin typeface="Poppins Medium"/>
              <a:ea typeface="Poppins Medium"/>
              <a:cs typeface="Poppins Medium"/>
              <a:sym typeface="Poppins Medium"/>
            </a:endParaRPr>
          </a:p>
          <a:p>
            <a:pPr indent="0" lvl="0" marL="0" rtl="0" algn="r">
              <a:lnSpc>
                <a:spcPct val="150000"/>
              </a:lnSpc>
              <a:spcBef>
                <a:spcPts val="0"/>
              </a:spcBef>
              <a:spcAft>
                <a:spcPts val="0"/>
              </a:spcAft>
              <a:buNone/>
            </a:pPr>
            <a:r>
              <a:rPr i="1" lang="en-US" sz="2100">
                <a:solidFill>
                  <a:schemeClr val="lt2"/>
                </a:solidFill>
                <a:latin typeface="Poppins Medium"/>
                <a:ea typeface="Poppins Medium"/>
                <a:cs typeface="Poppins Medium"/>
                <a:sym typeface="Poppins Medium"/>
              </a:rPr>
              <a:t>Jason Crow - Manager of Heavy Duty Energy Efficiency Rebate Programs, California Air Resources Board (CARB)</a:t>
            </a:r>
            <a:r>
              <a:rPr b="1" i="1" lang="en-US" sz="2000">
                <a:solidFill>
                  <a:schemeClr val="lt2"/>
                </a:solidFill>
              </a:rPr>
              <a:t> </a:t>
            </a:r>
            <a:endParaRPr b="1" sz="1800">
              <a:solidFill>
                <a:schemeClr val="lt2"/>
              </a:solidFill>
            </a:endParaRPr>
          </a:p>
          <a:p>
            <a:pPr indent="0" lvl="0" marL="0" rtl="0" algn="ctr">
              <a:lnSpc>
                <a:spcPct val="90000"/>
              </a:lnSpc>
              <a:spcBef>
                <a:spcPts val="0"/>
              </a:spcBef>
              <a:spcAft>
                <a:spcPts val="0"/>
              </a:spcAft>
              <a:buSzPts val="3600"/>
              <a:buNone/>
            </a:pPr>
            <a:r>
              <a:t/>
            </a:r>
            <a:endParaRPr b="1" sz="1200">
              <a:solidFill>
                <a:schemeClr val="lt2"/>
              </a:solidFill>
            </a:endParaRPr>
          </a:p>
          <a:p>
            <a:pPr indent="0" lvl="0" marL="0" rtl="0" algn="ctr">
              <a:lnSpc>
                <a:spcPct val="100000"/>
              </a:lnSpc>
              <a:spcBef>
                <a:spcPts val="0"/>
              </a:spcBef>
              <a:spcAft>
                <a:spcPts val="1000"/>
              </a:spcAft>
              <a:buNone/>
            </a:pPr>
            <a:r>
              <a:rPr b="1" lang="en-US" sz="2000">
                <a:solidFill>
                  <a:schemeClr val="lt2"/>
                </a:solidFill>
              </a:rPr>
              <a:t> </a:t>
            </a:r>
            <a:endParaRPr b="1" sz="2000">
              <a:solidFill>
                <a:schemeClr val="lt2"/>
              </a:solidFill>
            </a:endParaRPr>
          </a:p>
        </p:txBody>
      </p:sp>
      <p:pic>
        <p:nvPicPr>
          <p:cNvPr id="648" name="Google Shape;648;g341b83b4efe_1_484"/>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35f09e3ecd1_0_0"/>
          <p:cNvSpPr txBox="1"/>
          <p:nvPr>
            <p:ph type="ctrTitle"/>
          </p:nvPr>
        </p:nvSpPr>
        <p:spPr>
          <a:xfrm>
            <a:off x="772150" y="1828825"/>
            <a:ext cx="10581600" cy="14493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a:t>Southern California Edison (SCE)</a:t>
            </a:r>
            <a:endParaRPr b="1"/>
          </a:p>
          <a:p>
            <a:pPr indent="0" lvl="0" marL="0" rtl="0" algn="r">
              <a:lnSpc>
                <a:spcPct val="90000"/>
              </a:lnSpc>
              <a:spcBef>
                <a:spcPts val="0"/>
              </a:spcBef>
              <a:spcAft>
                <a:spcPts val="0"/>
              </a:spcAft>
              <a:buSzPts val="3600"/>
              <a:buNone/>
            </a:pPr>
            <a:r>
              <a:rPr b="1" lang="en-US"/>
              <a:t>Mobile Education Unit Program</a:t>
            </a:r>
            <a:endParaRPr b="1"/>
          </a:p>
        </p:txBody>
      </p:sp>
      <p:sp>
        <p:nvSpPr>
          <p:cNvPr id="655" name="Google Shape;655;g35f09e3ecd1_0_0"/>
          <p:cNvSpPr txBox="1"/>
          <p:nvPr>
            <p:ph idx="4294967295" type="body"/>
          </p:nvPr>
        </p:nvSpPr>
        <p:spPr>
          <a:xfrm>
            <a:off x="6566474" y="1619250"/>
            <a:ext cx="2799900" cy="349200"/>
          </a:xfrm>
          <a:prstGeom prst="rect">
            <a:avLst/>
          </a:prstGeom>
          <a:noFill/>
          <a:ln>
            <a:noFill/>
          </a:ln>
        </p:spPr>
        <p:txBody>
          <a:bodyPr anchorCtr="0" anchor="t" bIns="0" lIns="91425" spcFirstLastPara="1" rIns="91425" wrap="square" tIns="0">
            <a:noAutofit/>
          </a:bodyPr>
          <a:lstStyle/>
          <a:p>
            <a:pPr indent="0" lvl="0" marL="0" rtl="0" algn="l">
              <a:lnSpc>
                <a:spcPct val="100000"/>
              </a:lnSpc>
              <a:spcBef>
                <a:spcPts val="0"/>
              </a:spcBef>
              <a:spcAft>
                <a:spcPts val="600"/>
              </a:spcAft>
              <a:buSzPts val="2000"/>
              <a:buNone/>
            </a:pPr>
            <a:r>
              <a:rPr lang="en-US"/>
              <a:t>Marie Gunter</a:t>
            </a:r>
            <a:endParaRPr/>
          </a:p>
        </p:txBody>
      </p:sp>
      <p:sp>
        <p:nvSpPr>
          <p:cNvPr id="656" name="Google Shape;656;g35f09e3ecd1_0_0"/>
          <p:cNvSpPr txBox="1"/>
          <p:nvPr>
            <p:ph idx="4294967295" type="body"/>
          </p:nvPr>
        </p:nvSpPr>
        <p:spPr>
          <a:xfrm>
            <a:off x="6566475" y="1955800"/>
            <a:ext cx="4831800" cy="592500"/>
          </a:xfrm>
          <a:prstGeom prst="rect">
            <a:avLst/>
          </a:prstGeom>
          <a:noFill/>
          <a:ln>
            <a:noFill/>
          </a:ln>
        </p:spPr>
        <p:txBody>
          <a:bodyPr anchorCtr="0" anchor="t" bIns="0" lIns="91425" spcFirstLastPara="1" rIns="91425" wrap="square" tIns="0">
            <a:noAutofit/>
          </a:bodyPr>
          <a:lstStyle/>
          <a:p>
            <a:pPr indent="0" lvl="0" marL="0" rtl="0" algn="l">
              <a:lnSpc>
                <a:spcPct val="115000"/>
              </a:lnSpc>
              <a:spcBef>
                <a:spcPts val="0"/>
              </a:spcBef>
              <a:spcAft>
                <a:spcPts val="600"/>
              </a:spcAft>
              <a:buSzPts val="605"/>
              <a:buNone/>
            </a:pPr>
            <a:r>
              <a:rPr lang="en-US" sz="1500"/>
              <a:t>Senior Project Manager Electrification Education - TRC Companies </a:t>
            </a:r>
            <a:endParaRPr sz="1500"/>
          </a:p>
        </p:txBody>
      </p:sp>
      <p:pic>
        <p:nvPicPr>
          <p:cNvPr id="657" name="Google Shape;657;g35f09e3ecd1_0_0"/>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
        <p:nvSpPr>
          <p:cNvPr id="658" name="Google Shape;658;g35f09e3ecd1_0_0"/>
          <p:cNvSpPr txBox="1"/>
          <p:nvPr/>
        </p:nvSpPr>
        <p:spPr>
          <a:xfrm>
            <a:off x="3944050" y="3401775"/>
            <a:ext cx="7409700" cy="1288200"/>
          </a:xfrm>
          <a:prstGeom prst="rect">
            <a:avLst/>
          </a:prstGeom>
          <a:noFill/>
          <a:ln>
            <a:noFill/>
          </a:ln>
        </p:spPr>
        <p:txBody>
          <a:bodyPr anchorCtr="0" anchor="t" bIns="91425" lIns="91425" spcFirstLastPara="1" rIns="91425" wrap="square" tIns="91425">
            <a:noAutofit/>
          </a:bodyPr>
          <a:lstStyle/>
          <a:p>
            <a:pPr indent="0" lvl="0" marL="457200" rtl="0" algn="r">
              <a:spcBef>
                <a:spcPts val="0"/>
              </a:spcBef>
              <a:spcAft>
                <a:spcPts val="0"/>
              </a:spcAft>
              <a:buNone/>
            </a:pPr>
            <a:r>
              <a:rPr i="1" lang="en-US" sz="3000">
                <a:solidFill>
                  <a:schemeClr val="lt2"/>
                </a:solidFill>
              </a:rPr>
              <a:t>Hosting Site Program Spotlight: SCE’s Mobile Education Unit</a:t>
            </a:r>
            <a:r>
              <a:rPr i="1" lang="en-US" sz="3000">
                <a:solidFill>
                  <a:schemeClr val="lt2"/>
                </a:solidFill>
              </a:rPr>
              <a:t> </a:t>
            </a:r>
            <a:endParaRPr sz="3000">
              <a:solidFill>
                <a:schemeClr val="lt2"/>
              </a:solidFill>
            </a:endParaRPr>
          </a:p>
          <a:p>
            <a:pPr indent="0" lvl="0" marL="0" marR="0" rtl="0" algn="r">
              <a:lnSpc>
                <a:spcPct val="90000"/>
              </a:lnSpc>
              <a:spcBef>
                <a:spcPts val="1000"/>
              </a:spcBef>
              <a:spcAft>
                <a:spcPts val="0"/>
              </a:spcAft>
              <a:buClr>
                <a:srgbClr val="000000"/>
              </a:buClr>
              <a:buSzPts val="2700"/>
              <a:buFont typeface="Arial"/>
              <a:buNone/>
            </a:pPr>
            <a:r>
              <a:t/>
            </a:r>
            <a:endParaRPr sz="270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35f09e3ecd1_0_9"/>
          <p:cNvSpPr txBox="1"/>
          <p:nvPr>
            <p:ph idx="1" type="body"/>
          </p:nvPr>
        </p:nvSpPr>
        <p:spPr>
          <a:xfrm>
            <a:off x="6040749" y="179265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500"/>
              <a:t>Lionel Moreno</a:t>
            </a:r>
            <a:endParaRPr b="1" sz="2500"/>
          </a:p>
        </p:txBody>
      </p:sp>
      <p:sp>
        <p:nvSpPr>
          <p:cNvPr id="665" name="Google Shape;665;g35f09e3ecd1_0_9"/>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666" name="Google Shape;666;g35f09e3ecd1_0_9"/>
          <p:cNvSpPr txBox="1"/>
          <p:nvPr>
            <p:ph idx="3" type="body"/>
          </p:nvPr>
        </p:nvSpPr>
        <p:spPr>
          <a:xfrm>
            <a:off x="6040750" y="2247125"/>
            <a:ext cx="5847000" cy="3560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2800"/>
              <a:buNone/>
            </a:pPr>
            <a:r>
              <a:rPr lang="en-US" sz="1600">
                <a:solidFill>
                  <a:srgbClr val="404040"/>
                </a:solidFill>
                <a:highlight>
                  <a:srgbClr val="FFFFFF"/>
                </a:highlight>
              </a:rPr>
              <a:t>IEET Mobile Education Unit </a:t>
            </a:r>
            <a:endParaRPr sz="1600">
              <a:solidFill>
                <a:srgbClr val="404040"/>
              </a:solidFill>
              <a:highlight>
                <a:srgbClr val="FFFFFF"/>
              </a:highlight>
            </a:endParaRPr>
          </a:p>
          <a:p>
            <a:pPr indent="0" lvl="0" marL="0" rtl="0" algn="l">
              <a:lnSpc>
                <a:spcPct val="115000"/>
              </a:lnSpc>
              <a:spcBef>
                <a:spcPts val="1000"/>
              </a:spcBef>
              <a:spcAft>
                <a:spcPts val="0"/>
              </a:spcAft>
              <a:buSzPts val="2800"/>
              <a:buNone/>
            </a:pPr>
            <a:r>
              <a:rPr b="0" lang="en-US" sz="1700">
                <a:solidFill>
                  <a:srgbClr val="000000"/>
                </a:solidFill>
                <a:highlight>
                  <a:srgbClr val="FFFFFF"/>
                </a:highlight>
                <a:latin typeface="Poppins"/>
                <a:ea typeface="Poppins"/>
                <a:cs typeface="Poppins"/>
                <a:sym typeface="Poppins"/>
              </a:rPr>
              <a:t>Lionel has dedicated nearly 20 years to Southern California Edison’s Customer Service Division, driven by a passion for helping customers and empowering the future workforce. Currently, I lead the Mobile Education Unit Program, where we engage communities to promote energy savings, financial empowerment, career awareness, and environmental responsibility.</a:t>
            </a:r>
            <a:endParaRPr b="0" sz="1700">
              <a:solidFill>
                <a:srgbClr val="404040"/>
              </a:solidFill>
              <a:highlight>
                <a:srgbClr val="FFFFFF"/>
              </a:highlight>
              <a:latin typeface="Poppins"/>
              <a:ea typeface="Poppins"/>
              <a:cs typeface="Poppins"/>
              <a:sym typeface="Poppins"/>
            </a:endParaRPr>
          </a:p>
          <a:p>
            <a:pPr indent="0" lvl="0" marL="0" rtl="0" algn="l">
              <a:lnSpc>
                <a:spcPct val="115000"/>
              </a:lnSpc>
              <a:spcBef>
                <a:spcPts val="1000"/>
              </a:spcBef>
              <a:spcAft>
                <a:spcPts val="0"/>
              </a:spcAft>
              <a:buSzPts val="2800"/>
              <a:buNone/>
            </a:pPr>
            <a:r>
              <a:t/>
            </a:r>
            <a:endParaRPr sz="1600">
              <a:solidFill>
                <a:srgbClr val="404040"/>
              </a:solidFill>
              <a:highlight>
                <a:srgbClr val="FFFFFF"/>
              </a:highlight>
            </a:endParaRPr>
          </a:p>
          <a:p>
            <a:pPr indent="0" lvl="0" marL="0" rtl="0" algn="l">
              <a:lnSpc>
                <a:spcPct val="115000"/>
              </a:lnSpc>
              <a:spcBef>
                <a:spcPts val="1000"/>
              </a:spcBef>
              <a:spcAft>
                <a:spcPts val="600"/>
              </a:spcAft>
              <a:buSzPts val="2800"/>
              <a:buNone/>
            </a:pPr>
            <a:r>
              <a:t/>
            </a:r>
            <a:endParaRPr sz="1600">
              <a:solidFill>
                <a:srgbClr val="404040"/>
              </a:solidFill>
              <a:highlight>
                <a:srgbClr val="FFFFFF"/>
              </a:highlight>
            </a:endParaRPr>
          </a:p>
        </p:txBody>
      </p:sp>
      <p:pic>
        <p:nvPicPr>
          <p:cNvPr id="667" name="Google Shape;667;g35f09e3ecd1_0_9"/>
          <p:cNvPicPr preferRelativeResize="0"/>
          <p:nvPr/>
        </p:nvPicPr>
        <p:blipFill rotWithShape="1">
          <a:blip r:embed="rId3">
            <a:alphaModFix/>
          </a:blip>
          <a:srcRect b="0" l="0" r="0" t="0"/>
          <a:stretch/>
        </p:blipFill>
        <p:spPr>
          <a:xfrm>
            <a:off x="11317177" y="5945104"/>
            <a:ext cx="652145" cy="652145"/>
          </a:xfrm>
          <a:prstGeom prst="rect">
            <a:avLst/>
          </a:prstGeom>
          <a:noFill/>
          <a:ln>
            <a:noFill/>
          </a:ln>
        </p:spPr>
      </p:pic>
      <p:pic>
        <p:nvPicPr>
          <p:cNvPr id="668" name="Google Shape;668;g35f09e3ecd1_0_9" title="Screenshot 2025-06-03 at 1.21.46 PM.png"/>
          <p:cNvPicPr preferRelativeResize="0"/>
          <p:nvPr/>
        </p:nvPicPr>
        <p:blipFill>
          <a:blip r:embed="rId4">
            <a:alphaModFix/>
          </a:blip>
          <a:stretch>
            <a:fillRect/>
          </a:stretch>
        </p:blipFill>
        <p:spPr>
          <a:xfrm>
            <a:off x="645425" y="730675"/>
            <a:ext cx="4840949" cy="4821274"/>
          </a:xfrm>
          <a:prstGeom prst="rect">
            <a:avLst/>
          </a:prstGeom>
          <a:noFill/>
          <a:ln>
            <a:noFill/>
          </a:ln>
        </p:spPr>
      </p:pic>
      <p:pic>
        <p:nvPicPr>
          <p:cNvPr id="669" name="Google Shape;669;g35f09e3ecd1_0_9" title="Screenshot 2025-06-03 at 1.24.21 PM.png"/>
          <p:cNvPicPr preferRelativeResize="0"/>
          <p:nvPr/>
        </p:nvPicPr>
        <p:blipFill>
          <a:blip r:embed="rId5">
            <a:alphaModFix/>
          </a:blip>
          <a:stretch>
            <a:fillRect/>
          </a:stretch>
        </p:blipFill>
        <p:spPr>
          <a:xfrm>
            <a:off x="645425" y="0"/>
            <a:ext cx="11467927" cy="8785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35ff48e154f_1_0"/>
          <p:cNvSpPr txBox="1"/>
          <p:nvPr>
            <p:ph idx="1" type="subTitle"/>
          </p:nvPr>
        </p:nvSpPr>
        <p:spPr>
          <a:xfrm>
            <a:off x="1062367" y="2048450"/>
            <a:ext cx="9144000" cy="1076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June 4, 2025</a:t>
            </a:r>
            <a:endParaRPr/>
          </a:p>
        </p:txBody>
      </p:sp>
      <p:sp>
        <p:nvSpPr>
          <p:cNvPr id="675" name="Google Shape;675;g35ff48e154f_1_0"/>
          <p:cNvSpPr txBox="1"/>
          <p:nvPr>
            <p:ph type="title"/>
          </p:nvPr>
        </p:nvSpPr>
        <p:spPr>
          <a:xfrm>
            <a:off x="1003916" y="675860"/>
            <a:ext cx="10515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6369"/>
              </a:buClr>
              <a:buSzPts val="3200"/>
              <a:buFont typeface="Roboto"/>
              <a:buNone/>
            </a:pPr>
            <a:r>
              <a:rPr lang="en-US" sz="3200">
                <a:latin typeface="Roboto"/>
                <a:ea typeface="Roboto"/>
                <a:cs typeface="Roboto"/>
                <a:sym typeface="Roboto"/>
              </a:rPr>
              <a:t>SCE Energy Education Centers Overview</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id="680" name="Google Shape;680;g35ff48e154f_1_5"/>
          <p:cNvPicPr preferRelativeResize="0"/>
          <p:nvPr>
            <p:ph idx="2" type="pic"/>
          </p:nvPr>
        </p:nvPicPr>
        <p:blipFill rotWithShape="1">
          <a:blip r:embed="rId3">
            <a:alphaModFix amt="50000"/>
          </a:blip>
          <a:srcRect b="0" l="16371" r="16365" t="0"/>
          <a:stretch/>
        </p:blipFill>
        <p:spPr>
          <a:xfrm>
            <a:off x="0" y="0"/>
            <a:ext cx="6096000" cy="6794500"/>
          </a:xfrm>
          <a:prstGeom prst="rect">
            <a:avLst/>
          </a:prstGeom>
          <a:solidFill>
            <a:srgbClr val="838787"/>
          </a:solidFill>
          <a:ln cap="flat" cmpd="sng" w="9525">
            <a:solidFill>
              <a:schemeClr val="lt1"/>
            </a:solidFill>
            <a:prstDash val="solid"/>
            <a:round/>
            <a:headEnd len="sm" w="sm" type="none"/>
            <a:tailEnd len="sm" w="sm" type="none"/>
          </a:ln>
        </p:spPr>
      </p:pic>
      <p:sp>
        <p:nvSpPr>
          <p:cNvPr id="681" name="Google Shape;681;g35ff48e154f_1_5"/>
          <p:cNvSpPr txBox="1"/>
          <p:nvPr>
            <p:ph idx="1" type="body"/>
          </p:nvPr>
        </p:nvSpPr>
        <p:spPr>
          <a:xfrm>
            <a:off x="6400800" y="1371600"/>
            <a:ext cx="5486400" cy="4846200"/>
          </a:xfrm>
          <a:prstGeom prst="rect">
            <a:avLst/>
          </a:prstGeom>
          <a:noFill/>
          <a:ln>
            <a:noFill/>
          </a:ln>
        </p:spPr>
        <p:txBody>
          <a:bodyPr anchorCtr="0" anchor="t" bIns="45700" lIns="91425" spcFirstLastPara="1" rIns="91425" wrap="square" tIns="45700">
            <a:noAutofit/>
          </a:bodyPr>
          <a:lstStyle/>
          <a:p>
            <a:pPr indent="-114300" lvl="0" marL="228600" rtl="0" algn="l">
              <a:lnSpc>
                <a:spcPct val="100000"/>
              </a:lnSpc>
              <a:spcBef>
                <a:spcPts val="0"/>
              </a:spcBef>
              <a:spcAft>
                <a:spcPts val="0"/>
              </a:spcAft>
              <a:buClr>
                <a:schemeClr val="dk1"/>
              </a:buClr>
              <a:buSzPts val="1800"/>
              <a:buNone/>
            </a:pPr>
            <a:r>
              <a:rPr lang="en-US" sz="1800"/>
              <a:t>Locations in Irwindale (51,000 sq. ft.) and Tulare (30,000 sq. ft.)</a:t>
            </a:r>
            <a:endParaRPr/>
          </a:p>
          <a:p>
            <a:pPr indent="-114300" lvl="0" marL="228600" rtl="0" algn="l">
              <a:lnSpc>
                <a:spcPct val="100000"/>
              </a:lnSpc>
              <a:spcBef>
                <a:spcPts val="2400"/>
              </a:spcBef>
              <a:spcAft>
                <a:spcPts val="0"/>
              </a:spcAft>
              <a:buClr>
                <a:schemeClr val="dk1"/>
              </a:buClr>
              <a:buSzPts val="1800"/>
              <a:buNone/>
            </a:pPr>
            <a:r>
              <a:rPr lang="en-US" sz="1800"/>
              <a:t>Deliver technical workforce training through CPUC Workforce Education &amp; Training (WE&amp;T) program funding to preparing California’s workforce to support the needs of a clean energy future</a:t>
            </a:r>
            <a:r>
              <a:rPr lang="en-US" sz="1800">
                <a:solidFill>
                  <a:srgbClr val="575A5A"/>
                </a:solidFill>
                <a:latin typeface="Arial"/>
                <a:ea typeface="Arial"/>
                <a:cs typeface="Arial"/>
                <a:sym typeface="Arial"/>
              </a:rPr>
              <a:t> </a:t>
            </a:r>
            <a:endParaRPr/>
          </a:p>
          <a:p>
            <a:pPr indent="-114300" lvl="0" marL="228600" rtl="0" algn="l">
              <a:lnSpc>
                <a:spcPct val="100000"/>
              </a:lnSpc>
              <a:spcBef>
                <a:spcPts val="2400"/>
              </a:spcBef>
              <a:spcAft>
                <a:spcPts val="0"/>
              </a:spcAft>
              <a:buClr>
                <a:schemeClr val="dk1"/>
              </a:buClr>
              <a:buSzPts val="1800"/>
              <a:buNone/>
            </a:pPr>
            <a:r>
              <a:rPr lang="en-US" sz="1800"/>
              <a:t>Facilities feature state-of-the-art testing, demonstration centers, labs, and classrooms showcasing the latest energy technologies</a:t>
            </a:r>
            <a:endParaRPr sz="1800"/>
          </a:p>
          <a:p>
            <a:pPr indent="-114300" lvl="0" marL="228600" rtl="0" algn="l">
              <a:lnSpc>
                <a:spcPct val="100000"/>
              </a:lnSpc>
              <a:spcBef>
                <a:spcPts val="2400"/>
              </a:spcBef>
              <a:spcAft>
                <a:spcPts val="0"/>
              </a:spcAft>
              <a:buClr>
                <a:schemeClr val="dk1"/>
              </a:buClr>
              <a:buSzPts val="1800"/>
              <a:buNone/>
            </a:pPr>
            <a:r>
              <a:rPr lang="en-US" sz="1800"/>
              <a:t>Also provide event hosting and logistics support, connecting SCE with key stakeholders</a:t>
            </a:r>
            <a:endParaRPr/>
          </a:p>
        </p:txBody>
      </p:sp>
      <p:sp>
        <p:nvSpPr>
          <p:cNvPr id="682" name="Google Shape;682;g35ff48e154f_1_5"/>
          <p:cNvSpPr txBox="1"/>
          <p:nvPr>
            <p:ph type="title"/>
          </p:nvPr>
        </p:nvSpPr>
        <p:spPr>
          <a:xfrm>
            <a:off x="6400800" y="274320"/>
            <a:ext cx="5486400" cy="90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Quattrocento Sans"/>
              <a:buNone/>
            </a:pPr>
            <a:r>
              <a:rPr lang="en-US" sz="3200"/>
              <a:t>Energy Education Centers</a:t>
            </a:r>
            <a:endParaRPr/>
          </a:p>
        </p:txBody>
      </p:sp>
      <p:sp>
        <p:nvSpPr>
          <p:cNvPr id="683" name="Google Shape;683;g35ff48e154f_1_5"/>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green van outside of a building&#10;&#10;AI-generated content may be incorrect." id="684" name="Google Shape;684;g35ff48e154f_1_5"/>
          <p:cNvPicPr preferRelativeResize="0"/>
          <p:nvPr/>
        </p:nvPicPr>
        <p:blipFill rotWithShape="1">
          <a:blip r:embed="rId4">
            <a:alphaModFix/>
          </a:blip>
          <a:srcRect b="0" l="0" r="0" t="0"/>
          <a:stretch/>
        </p:blipFill>
        <p:spPr>
          <a:xfrm>
            <a:off x="663899" y="266512"/>
            <a:ext cx="4558090" cy="3038730"/>
          </a:xfrm>
          <a:prstGeom prst="rect">
            <a:avLst/>
          </a:prstGeom>
          <a:noFill/>
          <a:ln cap="flat" cmpd="sng" w="12700">
            <a:solidFill>
              <a:schemeClr val="lt1"/>
            </a:solidFill>
            <a:prstDash val="solid"/>
            <a:round/>
            <a:headEnd len="sm" w="sm" type="none"/>
            <a:tailEnd len="sm" w="sm" type="none"/>
          </a:ln>
        </p:spPr>
      </p:pic>
      <p:pic>
        <p:nvPicPr>
          <p:cNvPr descr="A group of people outside of a building&#10;&#10;AI-generated content may be incorrect." id="685" name="Google Shape;685;g35ff48e154f_1_5"/>
          <p:cNvPicPr preferRelativeResize="0"/>
          <p:nvPr/>
        </p:nvPicPr>
        <p:blipFill rotWithShape="1">
          <a:blip r:embed="rId5">
            <a:alphaModFix/>
          </a:blip>
          <a:srcRect b="5745" l="-164" r="13457" t="216"/>
          <a:stretch/>
        </p:blipFill>
        <p:spPr>
          <a:xfrm>
            <a:off x="642720" y="3571753"/>
            <a:ext cx="4593254" cy="2802354"/>
          </a:xfrm>
          <a:prstGeom prst="rect">
            <a:avLst/>
          </a:prstGeom>
          <a:noFill/>
          <a:ln cap="flat" cmpd="sng" w="12700">
            <a:solidFill>
              <a:schemeClr val="lt1"/>
            </a:solidFill>
            <a:prstDash val="solid"/>
            <a:round/>
            <a:headEnd len="sm" w="sm" type="none"/>
            <a:tailEnd len="sm" w="sm" type="none"/>
          </a:ln>
        </p:spPr>
      </p:pic>
      <p:sp>
        <p:nvSpPr>
          <p:cNvPr id="686" name="Google Shape;686;g35ff48e154f_1_5"/>
          <p:cNvSpPr txBox="1"/>
          <p:nvPr/>
        </p:nvSpPr>
        <p:spPr>
          <a:xfrm>
            <a:off x="4384990" y="2782029"/>
            <a:ext cx="863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Tulare</a:t>
            </a:r>
            <a:endParaRPr/>
          </a:p>
        </p:txBody>
      </p:sp>
      <p:sp>
        <p:nvSpPr>
          <p:cNvPr id="687" name="Google Shape;687;g35ff48e154f_1_5"/>
          <p:cNvSpPr txBox="1"/>
          <p:nvPr/>
        </p:nvSpPr>
        <p:spPr>
          <a:xfrm>
            <a:off x="4038133" y="6030306"/>
            <a:ext cx="1197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Arial"/>
                <a:ea typeface="Arial"/>
                <a:cs typeface="Arial"/>
                <a:sym typeface="Arial"/>
              </a:rPr>
              <a:t>Irwindale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room that has a sign on the side of a building&#10;&#10;Description generated with high confidence" id="692" name="Google Shape;692;g35ff48e154f_1_16"/>
          <p:cNvPicPr preferRelativeResize="0"/>
          <p:nvPr>
            <p:ph idx="2" type="pic"/>
          </p:nvPr>
        </p:nvPicPr>
        <p:blipFill rotWithShape="1">
          <a:blip r:embed="rId3">
            <a:alphaModFix/>
          </a:blip>
          <a:srcRect b="0" l="22747" r="22741" t="0"/>
          <a:stretch/>
        </p:blipFill>
        <p:spPr>
          <a:xfrm>
            <a:off x="6096000" y="0"/>
            <a:ext cx="6096000" cy="6793991"/>
          </a:xfrm>
          <a:prstGeom prst="rect">
            <a:avLst/>
          </a:prstGeom>
          <a:solidFill>
            <a:srgbClr val="838787"/>
          </a:solidFill>
          <a:ln cap="flat" cmpd="sng" w="9525">
            <a:solidFill>
              <a:schemeClr val="lt1"/>
            </a:solidFill>
            <a:prstDash val="solid"/>
            <a:round/>
            <a:headEnd len="sm" w="sm" type="none"/>
            <a:tailEnd len="sm" w="sm" type="none"/>
          </a:ln>
        </p:spPr>
      </p:pic>
      <p:sp>
        <p:nvSpPr>
          <p:cNvPr id="693" name="Google Shape;693;g35ff48e154f_1_16"/>
          <p:cNvSpPr txBox="1"/>
          <p:nvPr>
            <p:ph idx="1" type="body"/>
          </p:nvPr>
        </p:nvSpPr>
        <p:spPr>
          <a:xfrm>
            <a:off x="274319" y="914400"/>
            <a:ext cx="5486400" cy="530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None/>
            </a:pPr>
            <a:br>
              <a:rPr lang="en-US" sz="1100"/>
            </a:br>
            <a:endParaRPr sz="1100"/>
          </a:p>
          <a:p>
            <a:pPr indent="-139700" lvl="0" marL="228600" rtl="0" algn="l">
              <a:lnSpc>
                <a:spcPct val="100000"/>
              </a:lnSpc>
              <a:spcBef>
                <a:spcPts val="1200"/>
              </a:spcBef>
              <a:spcAft>
                <a:spcPts val="0"/>
              </a:spcAft>
              <a:buClr>
                <a:schemeClr val="dk1"/>
              </a:buClr>
              <a:buSzPts val="1400"/>
              <a:buNone/>
            </a:pPr>
            <a:r>
              <a:rPr b="1" lang="en-US" sz="1400"/>
              <a:t>Technical Training:  </a:t>
            </a:r>
            <a:r>
              <a:rPr lang="en-US" sz="1400"/>
              <a:t>Delivers technical upskill training through the Energy Education Centers (EEC) by way of live, virtual, and on-demand seminars in 11 technology areas, and Collaborations with Community Based Organizations and educational institutions to expand reach</a:t>
            </a:r>
            <a:endParaRPr/>
          </a:p>
          <a:p>
            <a:pPr indent="-139700" lvl="0" marL="228600" rtl="0" algn="l">
              <a:lnSpc>
                <a:spcPct val="100000"/>
              </a:lnSpc>
              <a:spcBef>
                <a:spcPts val="1200"/>
              </a:spcBef>
              <a:spcAft>
                <a:spcPts val="0"/>
              </a:spcAft>
              <a:buClr>
                <a:schemeClr val="dk1"/>
              </a:buClr>
              <a:buSzPts val="1400"/>
              <a:buNone/>
            </a:pPr>
            <a:r>
              <a:rPr b="1" lang="en-US" sz="1400"/>
              <a:t>Foodservice Technology Center</a:t>
            </a:r>
            <a:r>
              <a:rPr lang="en-US" sz="1400"/>
              <a:t> </a:t>
            </a:r>
            <a:r>
              <a:rPr b="1" lang="en-US" sz="1400"/>
              <a:t>(FTC):</a:t>
            </a:r>
            <a:r>
              <a:rPr lang="en-US" sz="1400"/>
              <a:t> Offers cutting-edge demonstrations, training, and consultations on energy-efficient foodservice technologies, driving sustainability in the commercial kitchen industry</a:t>
            </a:r>
            <a:endParaRPr/>
          </a:p>
          <a:p>
            <a:pPr indent="-139700" lvl="0" marL="228600" rtl="0" algn="l">
              <a:lnSpc>
                <a:spcPct val="100000"/>
              </a:lnSpc>
              <a:spcBef>
                <a:spcPts val="1200"/>
              </a:spcBef>
              <a:spcAft>
                <a:spcPts val="0"/>
              </a:spcAft>
              <a:buClr>
                <a:schemeClr val="dk1"/>
              </a:buClr>
              <a:buSzPts val="1400"/>
              <a:buNone/>
            </a:pPr>
            <a:r>
              <a:rPr b="1" lang="en-US" sz="1400"/>
              <a:t>Mobile Education Unit (MEU): </a:t>
            </a:r>
            <a:r>
              <a:rPr lang="en-US" sz="1400"/>
              <a:t>Brings energy education directly to communities, focusing on underserved and hard-to-reach areas, through a mobile classroom equipped with interactive displays and demonstrations, promoting clean energy technologies and workforce development opportunities</a:t>
            </a:r>
            <a:endParaRPr/>
          </a:p>
          <a:p>
            <a:pPr indent="-139700" lvl="0" marL="228600" rtl="0" algn="l">
              <a:lnSpc>
                <a:spcPct val="100000"/>
              </a:lnSpc>
              <a:spcBef>
                <a:spcPts val="1200"/>
              </a:spcBef>
              <a:spcAft>
                <a:spcPts val="0"/>
              </a:spcAft>
              <a:buClr>
                <a:schemeClr val="dk1"/>
              </a:buClr>
              <a:buSzPts val="1400"/>
              <a:buNone/>
            </a:pPr>
            <a:r>
              <a:rPr b="1" lang="en-US" sz="1400"/>
              <a:t>Lending Programs:  </a:t>
            </a:r>
            <a:r>
              <a:rPr lang="en-US" sz="1400"/>
              <a:t>The Tool Lending Library (TLL) and Induction Lending Program (ILP) provide essential resources to support energy efficiency projects and promote the adoption of electric cooking technologies</a:t>
            </a:r>
            <a:endParaRPr sz="1400"/>
          </a:p>
        </p:txBody>
      </p:sp>
      <p:sp>
        <p:nvSpPr>
          <p:cNvPr id="694" name="Google Shape;694;g35ff48e154f_1_16"/>
          <p:cNvSpPr txBox="1"/>
          <p:nvPr>
            <p:ph type="title"/>
          </p:nvPr>
        </p:nvSpPr>
        <p:spPr>
          <a:xfrm>
            <a:off x="609594" y="173003"/>
            <a:ext cx="5486400" cy="909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4117"/>
              <a:buFont typeface="Quattrocento Sans"/>
              <a:buNone/>
            </a:pPr>
            <a:r>
              <a:rPr lang="en-US"/>
              <a:t>Integrated Energy Education &amp; Training (IEET) Program</a:t>
            </a:r>
            <a:endParaRPr/>
          </a:p>
        </p:txBody>
      </p:sp>
      <p:sp>
        <p:nvSpPr>
          <p:cNvPr id="695" name="Google Shape;695;g35ff48e154f_1_16"/>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A group of people in a room&#10;&#10;AI-generated content may be incorrect." id="701" name="Google Shape;701;g35ff48e154f_1_23"/>
          <p:cNvPicPr preferRelativeResize="0"/>
          <p:nvPr/>
        </p:nvPicPr>
        <p:blipFill rotWithShape="1">
          <a:blip r:embed="rId3">
            <a:alphaModFix/>
          </a:blip>
          <a:srcRect b="9494" l="0" r="0" t="0"/>
          <a:stretch/>
        </p:blipFill>
        <p:spPr>
          <a:xfrm>
            <a:off x="1239126" y="3480092"/>
            <a:ext cx="3761370" cy="2274013"/>
          </a:xfrm>
          <a:prstGeom prst="rect">
            <a:avLst/>
          </a:prstGeom>
          <a:noFill/>
          <a:ln>
            <a:noFill/>
          </a:ln>
        </p:spPr>
      </p:pic>
      <p:pic>
        <p:nvPicPr>
          <p:cNvPr descr="A person talking to a person&#10;&#10;AI-generated content may be incorrect." id="702" name="Google Shape;702;g35ff48e154f_1_23"/>
          <p:cNvPicPr preferRelativeResize="0"/>
          <p:nvPr/>
        </p:nvPicPr>
        <p:blipFill rotWithShape="1">
          <a:blip r:embed="rId4">
            <a:alphaModFix/>
          </a:blip>
          <a:srcRect b="31558" l="0" r="0" t="27821"/>
          <a:stretch/>
        </p:blipFill>
        <p:spPr>
          <a:xfrm>
            <a:off x="6850008" y="173939"/>
            <a:ext cx="3665947" cy="2233696"/>
          </a:xfrm>
          <a:prstGeom prst="rect">
            <a:avLst/>
          </a:prstGeom>
          <a:noFill/>
          <a:ln>
            <a:noFill/>
          </a:ln>
        </p:spPr>
      </p:pic>
      <p:sp>
        <p:nvSpPr>
          <p:cNvPr id="703" name="Google Shape;703;g35ff48e154f_1_23"/>
          <p:cNvSpPr/>
          <p:nvPr/>
        </p:nvSpPr>
        <p:spPr>
          <a:xfrm>
            <a:off x="9004300" y="6176963"/>
            <a:ext cx="2299800" cy="50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erson giving a presentation to a group of people&#10;&#10;Description automatically generated" id="704" name="Google Shape;704;g35ff48e154f_1_23"/>
          <p:cNvPicPr preferRelativeResize="0"/>
          <p:nvPr/>
        </p:nvPicPr>
        <p:blipFill rotWithShape="1">
          <a:blip r:embed="rId5">
            <a:alphaModFix/>
          </a:blip>
          <a:srcRect b="6541" l="0" r="0" t="18947"/>
          <a:stretch/>
        </p:blipFill>
        <p:spPr>
          <a:xfrm>
            <a:off x="1315530" y="208442"/>
            <a:ext cx="3684966" cy="2152802"/>
          </a:xfrm>
          <a:prstGeom prst="rect">
            <a:avLst/>
          </a:prstGeom>
          <a:noFill/>
          <a:ln>
            <a:noFill/>
          </a:ln>
        </p:spPr>
      </p:pic>
      <p:pic>
        <p:nvPicPr>
          <p:cNvPr descr="A group of tents with flags&#10;&#10;Description automatically generated" id="705" name="Google Shape;705;g35ff48e154f_1_23"/>
          <p:cNvPicPr preferRelativeResize="0"/>
          <p:nvPr/>
        </p:nvPicPr>
        <p:blipFill rotWithShape="1">
          <a:blip r:embed="rId6">
            <a:alphaModFix/>
          </a:blip>
          <a:srcRect b="8441" l="477" r="0" t="0"/>
          <a:stretch/>
        </p:blipFill>
        <p:spPr>
          <a:xfrm>
            <a:off x="6850008" y="3519755"/>
            <a:ext cx="3665947" cy="2249412"/>
          </a:xfrm>
          <a:prstGeom prst="rect">
            <a:avLst/>
          </a:prstGeom>
          <a:noFill/>
          <a:ln>
            <a:noFill/>
          </a:ln>
        </p:spPr>
      </p:pic>
      <p:sp>
        <p:nvSpPr>
          <p:cNvPr id="706" name="Google Shape;706;g35ff48e154f_1_23"/>
          <p:cNvSpPr txBox="1"/>
          <p:nvPr/>
        </p:nvSpPr>
        <p:spPr>
          <a:xfrm>
            <a:off x="1273363" y="112522"/>
            <a:ext cx="1694700" cy="8619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Arial"/>
                <a:ea typeface="Arial"/>
                <a:cs typeface="Arial"/>
                <a:sym typeface="Arial"/>
              </a:rPr>
              <a:t>29,482</a:t>
            </a:r>
            <a:endParaRPr b="1" sz="3600">
              <a:solidFill>
                <a:schemeClr val="dk1"/>
              </a:solidFill>
              <a:latin typeface="Arial"/>
              <a:ea typeface="Arial"/>
              <a:cs typeface="Arial"/>
              <a:sym typeface="Arial"/>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attendees</a:t>
            </a:r>
            <a:endParaRPr/>
          </a:p>
        </p:txBody>
      </p:sp>
      <p:sp>
        <p:nvSpPr>
          <p:cNvPr id="707" name="Google Shape;707;g35ff48e154f_1_23"/>
          <p:cNvSpPr txBox="1"/>
          <p:nvPr/>
        </p:nvSpPr>
        <p:spPr>
          <a:xfrm>
            <a:off x="668556" y="2672440"/>
            <a:ext cx="5049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The Energy Education Centers reached a record number of attendees in 2024 with our online and in-person workshops</a:t>
            </a:r>
            <a:endParaRPr/>
          </a:p>
        </p:txBody>
      </p:sp>
      <p:sp>
        <p:nvSpPr>
          <p:cNvPr id="708" name="Google Shape;708;g35ff48e154f_1_23"/>
          <p:cNvSpPr txBox="1"/>
          <p:nvPr/>
        </p:nvSpPr>
        <p:spPr>
          <a:xfrm>
            <a:off x="6850008" y="2199095"/>
            <a:ext cx="3856500" cy="369300"/>
          </a:xfrm>
          <a:prstGeom prst="rect">
            <a:avLst/>
          </a:prstGeom>
          <a:solidFill>
            <a:srgbClr val="FFFFFF">
              <a:alpha val="8471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Disadvantaged Worker Reach</a:t>
            </a:r>
            <a:endParaRPr/>
          </a:p>
        </p:txBody>
      </p:sp>
      <p:sp>
        <p:nvSpPr>
          <p:cNvPr id="709" name="Google Shape;709;g35ff48e154f_1_23"/>
          <p:cNvSpPr txBox="1"/>
          <p:nvPr/>
        </p:nvSpPr>
        <p:spPr>
          <a:xfrm>
            <a:off x="6819713" y="127911"/>
            <a:ext cx="1277100" cy="8619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Arial"/>
                <a:ea typeface="Arial"/>
                <a:cs typeface="Arial"/>
                <a:sym typeface="Arial"/>
              </a:rPr>
              <a:t>73% </a:t>
            </a:r>
            <a:r>
              <a:rPr b="1" lang="en-US" sz="1400">
                <a:solidFill>
                  <a:schemeClr val="dk1"/>
                </a:solidFill>
                <a:latin typeface="Arial"/>
                <a:ea typeface="Arial"/>
                <a:cs typeface="Arial"/>
                <a:sym typeface="Arial"/>
              </a:rPr>
              <a:t>of attendees</a:t>
            </a:r>
            <a:endParaRPr b="1" sz="3600">
              <a:solidFill>
                <a:schemeClr val="dk1"/>
              </a:solidFill>
              <a:latin typeface="Arial"/>
              <a:ea typeface="Arial"/>
              <a:cs typeface="Arial"/>
              <a:sym typeface="Arial"/>
            </a:endParaRPr>
          </a:p>
        </p:txBody>
      </p:sp>
      <p:sp>
        <p:nvSpPr>
          <p:cNvPr id="710" name="Google Shape;710;g35ff48e154f_1_23"/>
          <p:cNvSpPr txBox="1"/>
          <p:nvPr/>
        </p:nvSpPr>
        <p:spPr>
          <a:xfrm>
            <a:off x="5921069" y="2602929"/>
            <a:ext cx="5739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We ensure that minority, low income and disadvantaged communities fully participate in training and education programs at all levels</a:t>
            </a:r>
            <a:endParaRPr/>
          </a:p>
        </p:txBody>
      </p:sp>
      <p:sp>
        <p:nvSpPr>
          <p:cNvPr id="711" name="Google Shape;711;g35ff48e154f_1_23"/>
          <p:cNvSpPr txBox="1"/>
          <p:nvPr/>
        </p:nvSpPr>
        <p:spPr>
          <a:xfrm>
            <a:off x="1184622" y="5554997"/>
            <a:ext cx="3807000" cy="369300"/>
          </a:xfrm>
          <a:prstGeom prst="rect">
            <a:avLst/>
          </a:prstGeom>
          <a:solidFill>
            <a:srgbClr val="FFFFFF">
              <a:alpha val="8471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Workshop Offerings</a:t>
            </a:r>
            <a:endParaRPr/>
          </a:p>
        </p:txBody>
      </p:sp>
      <p:sp>
        <p:nvSpPr>
          <p:cNvPr id="712" name="Google Shape;712;g35ff48e154f_1_23"/>
          <p:cNvSpPr txBox="1"/>
          <p:nvPr/>
        </p:nvSpPr>
        <p:spPr>
          <a:xfrm>
            <a:off x="1184622" y="3463677"/>
            <a:ext cx="1027500" cy="8619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Arial"/>
                <a:ea typeface="Arial"/>
                <a:cs typeface="Arial"/>
                <a:sym typeface="Arial"/>
              </a:rPr>
              <a:t>607</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courses</a:t>
            </a:r>
            <a:endParaRPr/>
          </a:p>
        </p:txBody>
      </p:sp>
      <p:sp>
        <p:nvSpPr>
          <p:cNvPr id="713" name="Google Shape;713;g35ff48e154f_1_23"/>
          <p:cNvSpPr txBox="1"/>
          <p:nvPr/>
        </p:nvSpPr>
        <p:spPr>
          <a:xfrm>
            <a:off x="668556" y="5937143"/>
            <a:ext cx="50493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Live in-person and online plus OnDemand courses on dozens of topics to help trade workers, homeowners and energy enthusiasts with their energy needs</a:t>
            </a:r>
            <a:endParaRPr/>
          </a:p>
        </p:txBody>
      </p:sp>
      <p:sp>
        <p:nvSpPr>
          <p:cNvPr id="714" name="Google Shape;714;g35ff48e154f_1_23"/>
          <p:cNvSpPr txBox="1"/>
          <p:nvPr/>
        </p:nvSpPr>
        <p:spPr>
          <a:xfrm>
            <a:off x="6850010" y="5613974"/>
            <a:ext cx="3749700" cy="369300"/>
          </a:xfrm>
          <a:prstGeom prst="rect">
            <a:avLst/>
          </a:prstGeom>
          <a:solidFill>
            <a:srgbClr val="FFFFFF">
              <a:alpha val="8471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Mobile Education Unit Outreach</a:t>
            </a:r>
            <a:endParaRPr/>
          </a:p>
        </p:txBody>
      </p:sp>
      <p:sp>
        <p:nvSpPr>
          <p:cNvPr id="715" name="Google Shape;715;g35ff48e154f_1_23"/>
          <p:cNvSpPr txBox="1"/>
          <p:nvPr/>
        </p:nvSpPr>
        <p:spPr>
          <a:xfrm>
            <a:off x="6850008" y="3508287"/>
            <a:ext cx="1667700" cy="861900"/>
          </a:xfrm>
          <a:prstGeom prst="rect">
            <a:avLst/>
          </a:prstGeom>
          <a:solidFill>
            <a:srgbClr val="FFFFFF">
              <a:alpha val="6980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Arial"/>
                <a:ea typeface="Arial"/>
                <a:cs typeface="Arial"/>
                <a:sym typeface="Arial"/>
              </a:rPr>
              <a:t>14,084</a:t>
            </a:r>
            <a:endParaRPr/>
          </a:p>
          <a:p>
            <a:pPr indent="0" lvl="0" marL="0" marR="0" rtl="0" algn="ctr">
              <a:spcBef>
                <a:spcPts val="0"/>
              </a:spcBef>
              <a:spcAft>
                <a:spcPts val="0"/>
              </a:spcAft>
              <a:buNone/>
            </a:pPr>
            <a:r>
              <a:rPr b="1" lang="en-US" sz="1400">
                <a:solidFill>
                  <a:schemeClr val="dk1"/>
                </a:solidFill>
                <a:latin typeface="Arial"/>
                <a:ea typeface="Arial"/>
                <a:cs typeface="Arial"/>
                <a:sym typeface="Arial"/>
              </a:rPr>
              <a:t>visitors</a:t>
            </a:r>
            <a:endParaRPr/>
          </a:p>
        </p:txBody>
      </p:sp>
      <p:sp>
        <p:nvSpPr>
          <p:cNvPr id="716" name="Google Shape;716;g35ff48e154f_1_23"/>
          <p:cNvSpPr txBox="1"/>
          <p:nvPr/>
        </p:nvSpPr>
        <p:spPr>
          <a:xfrm>
            <a:off x="5987141" y="5961763"/>
            <a:ext cx="58887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Participated in 184 outreach events with bringing interactive educational experiences to local communities</a:t>
            </a:r>
            <a:endParaRPr/>
          </a:p>
        </p:txBody>
      </p:sp>
      <p:sp>
        <p:nvSpPr>
          <p:cNvPr id="717" name="Google Shape;717;g35ff48e154f_1_23"/>
          <p:cNvSpPr txBox="1"/>
          <p:nvPr/>
        </p:nvSpPr>
        <p:spPr>
          <a:xfrm>
            <a:off x="1306735" y="2202389"/>
            <a:ext cx="3724200" cy="369300"/>
          </a:xfrm>
          <a:prstGeom prst="rect">
            <a:avLst/>
          </a:prstGeom>
          <a:solidFill>
            <a:srgbClr val="FFFFFF">
              <a:alpha val="8471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Workshop Attendance</a:t>
            </a:r>
            <a:endParaRPr/>
          </a:p>
        </p:txBody>
      </p:sp>
      <p:sp>
        <p:nvSpPr>
          <p:cNvPr id="718" name="Google Shape;718;g35ff48e154f_1_23"/>
          <p:cNvSpPr txBox="1"/>
          <p:nvPr>
            <p:ph idx="12" type="sldNum"/>
          </p:nvPr>
        </p:nvSpPr>
        <p:spPr>
          <a:xfrm>
            <a:off x="10438554" y="6654800"/>
            <a:ext cx="977100" cy="203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800"/>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35ff48e154f_1_45"/>
          <p:cNvSpPr txBox="1"/>
          <p:nvPr>
            <p:ph idx="1" type="body"/>
          </p:nvPr>
        </p:nvSpPr>
        <p:spPr>
          <a:xfrm>
            <a:off x="274319" y="1371600"/>
            <a:ext cx="5486400" cy="4846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lang="en-US" sz="1400"/>
              <a:t>An industry-renowned, one-of-a-kind demonstration kitchen and functioning laboratory that showcases the latest energy-efficient electric commercial foodservice technologies. </a:t>
            </a:r>
            <a:endParaRPr/>
          </a:p>
          <a:p>
            <a:pPr indent="0" lvl="0" marL="0" rtl="0" algn="l">
              <a:lnSpc>
                <a:spcPct val="100000"/>
              </a:lnSpc>
              <a:spcBef>
                <a:spcPts val="1200"/>
              </a:spcBef>
              <a:spcAft>
                <a:spcPts val="0"/>
              </a:spcAft>
              <a:buClr>
                <a:schemeClr val="dk1"/>
              </a:buClr>
              <a:buSzPts val="1400"/>
              <a:buNone/>
            </a:pPr>
            <a:r>
              <a:rPr lang="en-US" sz="1400"/>
              <a:t>Provides hands-on experiences, technical support, and educational opportunities to drive the adoption of sustainable practices and electric cooking technologies in the food service industry supporting SCE's clean energy goals.</a:t>
            </a:r>
            <a:endParaRPr/>
          </a:p>
          <a:p>
            <a:pPr indent="-139700" lvl="0" marL="228600" rtl="0" algn="l">
              <a:lnSpc>
                <a:spcPct val="100000"/>
              </a:lnSpc>
              <a:spcBef>
                <a:spcPts val="1200"/>
              </a:spcBef>
              <a:spcAft>
                <a:spcPts val="0"/>
              </a:spcAft>
              <a:buClr>
                <a:schemeClr val="dk1"/>
              </a:buClr>
              <a:buSzPts val="1400"/>
              <a:buNone/>
            </a:pPr>
            <a:r>
              <a:rPr b="1" lang="en-US" sz="1400"/>
              <a:t>Equipment Performance Testing:  </a:t>
            </a:r>
            <a:r>
              <a:rPr lang="en-US" sz="1400"/>
              <a:t>Test residential (120/240 Volt) and commercial (480 Volt) appliances to support the development of new energy efficiency standards and customer incentive measures for various food service segments</a:t>
            </a:r>
            <a:endParaRPr/>
          </a:p>
          <a:p>
            <a:pPr indent="-139700" lvl="0" marL="228600" rtl="0" algn="l">
              <a:lnSpc>
                <a:spcPct val="100000"/>
              </a:lnSpc>
              <a:spcBef>
                <a:spcPts val="1200"/>
              </a:spcBef>
              <a:spcAft>
                <a:spcPts val="0"/>
              </a:spcAft>
              <a:buClr>
                <a:schemeClr val="dk1"/>
              </a:buClr>
              <a:buSzPts val="1400"/>
              <a:buNone/>
            </a:pPr>
            <a:r>
              <a:rPr b="1" lang="en-US" sz="1400"/>
              <a:t>Collaborations and Technical Support: </a:t>
            </a:r>
            <a:r>
              <a:rPr lang="en-US" sz="1400"/>
              <a:t>Engage industry associations, educational institutions, government agencies, and community-based organizations to drive research, development, and market transformation</a:t>
            </a:r>
            <a:endParaRPr/>
          </a:p>
          <a:p>
            <a:pPr indent="-139700" lvl="0" marL="228600" rtl="0" algn="l">
              <a:lnSpc>
                <a:spcPct val="100000"/>
              </a:lnSpc>
              <a:spcBef>
                <a:spcPts val="1200"/>
              </a:spcBef>
              <a:spcAft>
                <a:spcPts val="0"/>
              </a:spcAft>
              <a:buClr>
                <a:schemeClr val="dk1"/>
              </a:buClr>
              <a:buSzPts val="1400"/>
              <a:buNone/>
            </a:pPr>
            <a:r>
              <a:rPr b="1" lang="en-US" sz="1400"/>
              <a:t>Training and Education: </a:t>
            </a:r>
            <a:r>
              <a:rPr lang="en-US" sz="1400"/>
              <a:t>Diverse range of seminars, workshops, and demonstrations combining classroom learning with hands-on experiences</a:t>
            </a:r>
            <a:endParaRPr/>
          </a:p>
          <a:p>
            <a:pPr indent="0" lvl="0" marL="0" rtl="0" algn="l">
              <a:lnSpc>
                <a:spcPct val="100000"/>
              </a:lnSpc>
              <a:spcBef>
                <a:spcPts val="1200"/>
              </a:spcBef>
              <a:spcAft>
                <a:spcPts val="0"/>
              </a:spcAft>
              <a:buClr>
                <a:schemeClr val="dk1"/>
              </a:buClr>
              <a:buSzPts val="1400"/>
              <a:buNone/>
            </a:pPr>
            <a:r>
              <a:rPr lang="en-US" sz="1400"/>
              <a:t> </a:t>
            </a:r>
            <a:endParaRPr/>
          </a:p>
        </p:txBody>
      </p:sp>
      <p:sp>
        <p:nvSpPr>
          <p:cNvPr id="724" name="Google Shape;724;g35ff48e154f_1_45"/>
          <p:cNvSpPr txBox="1"/>
          <p:nvPr>
            <p:ph type="title"/>
          </p:nvPr>
        </p:nvSpPr>
        <p:spPr>
          <a:xfrm>
            <a:off x="620295" y="249595"/>
            <a:ext cx="5990100" cy="909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4117"/>
              <a:buFont typeface="Quattrocento Sans"/>
              <a:buNone/>
            </a:pPr>
            <a:r>
              <a:rPr lang="en-US"/>
              <a:t>Foodservice Technology Center (FTC)</a:t>
            </a:r>
            <a:endParaRPr/>
          </a:p>
        </p:txBody>
      </p:sp>
      <p:sp>
        <p:nvSpPr>
          <p:cNvPr id="725" name="Google Shape;725;g35ff48e154f_1_45"/>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group of people in a kitchen&#10;&#10;Description automatically generated" id="726" name="Google Shape;726;g35ff48e154f_1_45"/>
          <p:cNvPicPr preferRelativeResize="0"/>
          <p:nvPr>
            <p:ph idx="2" type="pic"/>
          </p:nvPr>
        </p:nvPicPr>
        <p:blipFill rotWithShape="1">
          <a:blip r:embed="rId3">
            <a:alphaModFix/>
          </a:blip>
          <a:srcRect b="0" l="22032" r="22032" t="0"/>
          <a:stretch/>
        </p:blipFill>
        <p:spPr>
          <a:xfrm>
            <a:off x="6491288" y="0"/>
            <a:ext cx="5700710" cy="6794500"/>
          </a:xfrm>
          <a:prstGeom prst="rect">
            <a:avLst/>
          </a:prstGeom>
          <a:solidFill>
            <a:srgbClr val="838787"/>
          </a:solidFill>
          <a:ln cap="flat" cmpd="sng" w="9525">
            <a:solidFill>
              <a:schemeClr val="lt1"/>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descr="A picture containing person, outdoor, sitting&#10;&#10;Description generated with high confidence" id="731" name="Google Shape;731;g35ff48e154f_1_52"/>
          <p:cNvPicPr preferRelativeResize="0"/>
          <p:nvPr>
            <p:ph idx="2" type="pic"/>
          </p:nvPr>
        </p:nvPicPr>
        <p:blipFill rotWithShape="1">
          <a:blip r:embed="rId3">
            <a:alphaModFix/>
          </a:blip>
          <a:srcRect b="0" l="20092" r="20092" t="0"/>
          <a:stretch/>
        </p:blipFill>
        <p:spPr>
          <a:xfrm>
            <a:off x="0" y="0"/>
            <a:ext cx="6096000" cy="6793992"/>
          </a:xfrm>
          <a:prstGeom prst="rect">
            <a:avLst/>
          </a:prstGeom>
          <a:solidFill>
            <a:srgbClr val="838787"/>
          </a:solidFill>
          <a:ln cap="flat" cmpd="sng" w="9525">
            <a:solidFill>
              <a:schemeClr val="lt1"/>
            </a:solidFill>
            <a:prstDash val="solid"/>
            <a:round/>
            <a:headEnd len="sm" w="sm" type="none"/>
            <a:tailEnd len="sm" w="sm" type="none"/>
          </a:ln>
        </p:spPr>
      </p:pic>
      <p:sp>
        <p:nvSpPr>
          <p:cNvPr id="732" name="Google Shape;732;g35ff48e154f_1_52"/>
          <p:cNvSpPr txBox="1"/>
          <p:nvPr>
            <p:ph idx="1" type="body"/>
          </p:nvPr>
        </p:nvSpPr>
        <p:spPr>
          <a:xfrm>
            <a:off x="6400800" y="1371600"/>
            <a:ext cx="5486400" cy="4846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400"/>
              <a:buNone/>
            </a:pPr>
            <a:r>
              <a:rPr lang="en-US" sz="1400"/>
              <a:t>The Energy Education Centers' lending programs, including the Tool Lending Library (TLL) and Induction Lending Program (ILP), provide essential resources to support energy efficiency projects and promote the adoption of electric cooking technologies. By offering free loans of specialized tools and equipment, these programs enable hands-on learning, drive market transformation, and contribute to SCE's clean energy goals.</a:t>
            </a:r>
            <a:endParaRPr/>
          </a:p>
          <a:p>
            <a:pPr indent="-139700" lvl="0" marL="228600" rtl="0" algn="l">
              <a:lnSpc>
                <a:spcPct val="100000"/>
              </a:lnSpc>
              <a:spcBef>
                <a:spcPts val="1200"/>
              </a:spcBef>
              <a:spcAft>
                <a:spcPts val="0"/>
              </a:spcAft>
              <a:buClr>
                <a:schemeClr val="dk1"/>
              </a:buClr>
              <a:buSzPts val="1400"/>
              <a:buNone/>
            </a:pPr>
            <a:r>
              <a:rPr b="1" lang="en-US" sz="1400"/>
              <a:t>Tool Lending Library (TLL):</a:t>
            </a:r>
            <a:r>
              <a:rPr lang="en-US" sz="1400"/>
              <a:t> Offers a wide range of building performance and energy measurement tools that can be borrowed free of charge, with a dedicated display room at the Irwindale Energy Education Center showcasing the available tools and their applications</a:t>
            </a:r>
            <a:endParaRPr/>
          </a:p>
          <a:p>
            <a:pPr indent="-139700" lvl="0" marL="228600" rtl="0" algn="l">
              <a:lnSpc>
                <a:spcPct val="100000"/>
              </a:lnSpc>
              <a:spcBef>
                <a:spcPts val="1200"/>
              </a:spcBef>
              <a:spcAft>
                <a:spcPts val="0"/>
              </a:spcAft>
              <a:buClr>
                <a:schemeClr val="dk1"/>
              </a:buClr>
              <a:buSzPts val="1400"/>
              <a:buNone/>
            </a:pPr>
            <a:r>
              <a:rPr b="1" lang="en-US" sz="1400"/>
              <a:t>Induction Lending Program (ILP): </a:t>
            </a:r>
            <a:r>
              <a:rPr lang="en-US" sz="1400"/>
              <a:t>Provides free loans of high-quality, commercial-grade induction cooktops and cookware to both residential and commercial customers supporting SCE's building electrification efforts in the food service industry</a:t>
            </a:r>
            <a:endParaRPr/>
          </a:p>
        </p:txBody>
      </p:sp>
      <p:sp>
        <p:nvSpPr>
          <p:cNvPr id="733" name="Google Shape;733;g35ff48e154f_1_52"/>
          <p:cNvSpPr txBox="1"/>
          <p:nvPr>
            <p:ph type="title"/>
          </p:nvPr>
        </p:nvSpPr>
        <p:spPr>
          <a:xfrm>
            <a:off x="6400800" y="274320"/>
            <a:ext cx="5486400" cy="90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Quattrocento Sans"/>
              <a:buNone/>
            </a:pPr>
            <a:r>
              <a:rPr lang="en-US"/>
              <a:t>Lending Programs</a:t>
            </a:r>
            <a:endParaRPr/>
          </a:p>
        </p:txBody>
      </p:sp>
      <p:sp>
        <p:nvSpPr>
          <p:cNvPr id="734" name="Google Shape;734;g35ff48e154f_1_52"/>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group of people standing next to a table&#10;&#10;Description automatically generated" id="735" name="Google Shape;735;g35ff48e154f_1_52"/>
          <p:cNvPicPr preferRelativeResize="0"/>
          <p:nvPr/>
        </p:nvPicPr>
        <p:blipFill rotWithShape="1">
          <a:blip r:embed="rId4">
            <a:alphaModFix/>
          </a:blip>
          <a:srcRect b="0" l="0" r="0" t="0"/>
          <a:stretch/>
        </p:blipFill>
        <p:spPr>
          <a:xfrm>
            <a:off x="762000" y="3624065"/>
            <a:ext cx="4572001" cy="2795338"/>
          </a:xfrm>
          <a:prstGeom prst="rect">
            <a:avLst/>
          </a:prstGeom>
          <a:noFill/>
          <a:ln cap="flat" cmpd="sng" w="12700">
            <a:solidFill>
              <a:schemeClr val="lt1"/>
            </a:solidFill>
            <a:prstDash val="solid"/>
            <a:round/>
            <a:headEnd len="sm" w="sm" type="none"/>
            <a:tailEnd len="sm" w="sm" type="none"/>
          </a:ln>
          <a:effectLst>
            <a:outerShdw blurRad="292100" rotWithShape="0" algn="tl" dir="2700000" dist="139700">
              <a:srgbClr val="333333">
                <a:alpha val="64709"/>
              </a:srgbClr>
            </a:outerShdw>
          </a:effectLst>
        </p:spPr>
      </p:pic>
      <p:pic>
        <p:nvPicPr>
          <p:cNvPr descr="A picture containing person, outdoor, sitting&#10;&#10;Description generated with high confidence" id="736" name="Google Shape;736;g35ff48e154f_1_52"/>
          <p:cNvPicPr preferRelativeResize="0"/>
          <p:nvPr/>
        </p:nvPicPr>
        <p:blipFill rotWithShape="1">
          <a:blip r:embed="rId5">
            <a:alphaModFix/>
          </a:blip>
          <a:srcRect b="0" l="606" r="0" t="7467"/>
          <a:stretch/>
        </p:blipFill>
        <p:spPr>
          <a:xfrm>
            <a:off x="762000" y="424648"/>
            <a:ext cx="4572001" cy="2837529"/>
          </a:xfrm>
          <a:prstGeom prst="rect">
            <a:avLst/>
          </a:prstGeom>
          <a:noFill/>
          <a:ln cap="flat" cmpd="sng" w="12700">
            <a:solidFill>
              <a:schemeClr val="lt1"/>
            </a:solidFill>
            <a:prstDash val="solid"/>
            <a:round/>
            <a:headEnd len="sm" w="sm" type="none"/>
            <a:tailEnd len="sm" w="sm" type="none"/>
          </a:ln>
          <a:effectLst>
            <a:outerShdw blurRad="292100" rotWithShape="0" algn="tl" dir="2700000" dist="139700">
              <a:srgbClr val="333333">
                <a:alpha val="64709"/>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341b83b4efe_1_403"/>
          <p:cNvSpPr/>
          <p:nvPr>
            <p:ph idx="2" type="pic"/>
          </p:nvPr>
        </p:nvSpPr>
        <p:spPr>
          <a:xfrm>
            <a:off x="0" y="0"/>
            <a:ext cx="5676900" cy="6858000"/>
          </a:xfrm>
          <a:prstGeom prst="rect">
            <a:avLst/>
          </a:prstGeom>
          <a:noFill/>
          <a:ln>
            <a:noFill/>
          </a:ln>
        </p:spPr>
      </p:sp>
      <p:sp>
        <p:nvSpPr>
          <p:cNvPr id="345" name="Google Shape;345;g341b83b4efe_1_403"/>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extLst>
                  <a:ext uri="http://customooxmlschemas.google.com/">
                    <go:slidesCustomData xmlns:go="http://customooxmlschemas.google.com/" textRoundtripDataId="0"/>
                  </a:ext>
                </a:extLst>
              </a:rPr>
              <a:t>Lujuana Medina </a:t>
            </a:r>
            <a:endParaRPr b="1" sz="2200"/>
          </a:p>
        </p:txBody>
      </p:sp>
      <p:sp>
        <p:nvSpPr>
          <p:cNvPr id="346" name="Google Shape;346;g341b83b4efe_1_403"/>
          <p:cNvSpPr txBox="1"/>
          <p:nvPr>
            <p:ph idx="3" type="body"/>
          </p:nvPr>
        </p:nvSpPr>
        <p:spPr>
          <a:xfrm>
            <a:off x="6071675" y="729575"/>
            <a:ext cx="5618100" cy="545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600"/>
              </a:spcAft>
              <a:buSzPct val="169699"/>
              <a:buNone/>
            </a:pPr>
            <a:r>
              <a:rPr lang="en-US" sz="2129"/>
              <a:t>Environmental Initiatives Division Manager - SoCalREN, County of Los Angeles</a:t>
            </a:r>
            <a:r>
              <a:rPr lang="en-US" sz="2129"/>
              <a:t> </a:t>
            </a:r>
            <a:endParaRPr sz="2129"/>
          </a:p>
        </p:txBody>
      </p:sp>
      <p:sp>
        <p:nvSpPr>
          <p:cNvPr id="347" name="Google Shape;347;g341b83b4efe_1_403"/>
          <p:cNvSpPr txBox="1"/>
          <p:nvPr>
            <p:ph idx="4" type="body"/>
          </p:nvPr>
        </p:nvSpPr>
        <p:spPr>
          <a:xfrm>
            <a:off x="6123225" y="1334525"/>
            <a:ext cx="5925300" cy="52680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600"/>
              </a:spcBef>
              <a:spcAft>
                <a:spcPts val="0"/>
              </a:spcAft>
              <a:buSzPts val="2800"/>
              <a:buNone/>
            </a:pPr>
            <a:r>
              <a:rPr lang="en-US" sz="1600"/>
              <a:t>Lujuana is responsible for managing and operating environmental initiatives programs administered by the County of Los Angeles. This includes the Southern California Regional Energy Network (a portfolio of energy efficiency programs) and the SoCal EVen Access (a portfolio of EV infrastructure programs). Additionally, she leads policy and grant development regarding energy efficiency, distributed energy resources, clean energy programs, and the electrification of transportation. Over the past 15 years, she has worked in a variety of capacities within the energy industry. Before joining the County of Los Angeles, Lujuana served as the Energy Policy &amp; Regulatory Manager as a consultant for various clients, as the Energy Efficiency Policy Lead Advisor for Southern California Gas Company, as a Regulatory Case Manager in the Power Procurement Department for Southern California Edison, as a Generation Resource Planner and Utility Finance Advisor for San Diego Gas &amp; Electric.</a:t>
            </a:r>
            <a:endParaRPr sz="1600"/>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348" name="Google Shape;348;g341b83b4efe_1_403"/>
          <p:cNvPicPr preferRelativeResize="0"/>
          <p:nvPr/>
        </p:nvPicPr>
        <p:blipFill rotWithShape="1">
          <a:blip r:embed="rId3">
            <a:alphaModFix/>
          </a:blip>
          <a:srcRect b="0" l="0" r="0" t="0"/>
          <a:stretch/>
        </p:blipFill>
        <p:spPr>
          <a:xfrm>
            <a:off x="11269102" y="5950491"/>
            <a:ext cx="652145" cy="652145"/>
          </a:xfrm>
          <a:prstGeom prst="rect">
            <a:avLst/>
          </a:prstGeom>
          <a:noFill/>
          <a:ln>
            <a:noFill/>
          </a:ln>
        </p:spPr>
      </p:pic>
      <p:pic>
        <p:nvPicPr>
          <p:cNvPr id="349" name="Google Shape;349;g341b83b4efe_1_403" title="Screenshot 2025-06-02 at 3.28.57 PM.png"/>
          <p:cNvPicPr preferRelativeResize="0"/>
          <p:nvPr/>
        </p:nvPicPr>
        <p:blipFill>
          <a:blip r:embed="rId4">
            <a:alphaModFix/>
          </a:blip>
          <a:stretch>
            <a:fillRect/>
          </a:stretch>
        </p:blipFill>
        <p:spPr>
          <a:xfrm>
            <a:off x="1547175" y="364025"/>
            <a:ext cx="2400300" cy="5981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35ff48e154f_1_61"/>
          <p:cNvSpPr txBox="1"/>
          <p:nvPr>
            <p:ph idx="1" type="body"/>
          </p:nvPr>
        </p:nvSpPr>
        <p:spPr>
          <a:xfrm>
            <a:off x="6400800" y="1371600"/>
            <a:ext cx="5486400" cy="4846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lang="en-US" sz="1400"/>
              <a:t>At the Energy Education Center, our goal is to make energy education accessible to everyone. We’re achieving this by teaming up with a variety of partners—from community organizations to educational institutions</a:t>
            </a:r>
            <a:endParaRPr/>
          </a:p>
          <a:p>
            <a:pPr indent="0" lvl="0" marL="0" rtl="0" algn="l">
              <a:lnSpc>
                <a:spcPct val="100000"/>
              </a:lnSpc>
              <a:spcBef>
                <a:spcPts val="1200"/>
              </a:spcBef>
              <a:spcAft>
                <a:spcPts val="0"/>
              </a:spcAft>
              <a:buClr>
                <a:schemeClr val="dk1"/>
              </a:buClr>
              <a:buSzPts val="1400"/>
              <a:buNone/>
            </a:pPr>
            <a:r>
              <a:rPr b="1" lang="en-US" sz="1400">
                <a:latin typeface="Arial"/>
                <a:ea typeface="Arial"/>
                <a:cs typeface="Arial"/>
                <a:sym typeface="Arial"/>
              </a:rPr>
              <a:t>Highlights</a:t>
            </a:r>
            <a:endParaRPr/>
          </a:p>
          <a:p>
            <a:pPr indent="-457200" lvl="0" marL="457200" rtl="0" algn="l">
              <a:lnSpc>
                <a:spcPct val="100000"/>
              </a:lnSpc>
              <a:spcBef>
                <a:spcPts val="600"/>
              </a:spcBef>
              <a:spcAft>
                <a:spcPts val="0"/>
              </a:spcAft>
              <a:buClr>
                <a:schemeClr val="dk1"/>
              </a:buClr>
              <a:buSzPts val="1400"/>
              <a:buFont typeface="Play"/>
              <a:buAutoNum type="arabicPeriod"/>
            </a:pPr>
            <a:r>
              <a:rPr b="1" lang="en-US" sz="1400">
                <a:latin typeface="Arial"/>
                <a:ea typeface="Arial"/>
                <a:cs typeface="Arial"/>
                <a:sym typeface="Arial"/>
              </a:rPr>
              <a:t>Architecture at Zero Design Competition</a:t>
            </a:r>
            <a:endParaRPr/>
          </a:p>
          <a:p>
            <a:pPr indent="-228600" lvl="1" marL="685800" rtl="0" algn="l">
              <a:lnSpc>
                <a:spcPct val="100000"/>
              </a:lnSpc>
              <a:spcBef>
                <a:spcPts val="600"/>
              </a:spcBef>
              <a:spcAft>
                <a:spcPts val="0"/>
              </a:spcAft>
              <a:buClr>
                <a:schemeClr val="dk1"/>
              </a:buClr>
              <a:buSzPts val="1400"/>
              <a:buChar char="•"/>
            </a:pPr>
            <a:r>
              <a:rPr lang="en-US" sz="1400" u="sng">
                <a:latin typeface="Arial"/>
                <a:ea typeface="Arial"/>
                <a:cs typeface="Arial"/>
                <a:sym typeface="Arial"/>
              </a:rPr>
              <a:t>What We Did</a:t>
            </a:r>
            <a:r>
              <a:rPr lang="en-US" sz="1400">
                <a:latin typeface="Arial"/>
                <a:ea typeface="Arial"/>
                <a:cs typeface="Arial"/>
                <a:sym typeface="Arial"/>
              </a:rPr>
              <a:t>: Partnered with architects and students to create innovative, energy-efficient building designs</a:t>
            </a:r>
            <a:endParaRPr/>
          </a:p>
          <a:p>
            <a:pPr indent="-228600" lvl="1" marL="685800" rtl="0" algn="l">
              <a:lnSpc>
                <a:spcPct val="100000"/>
              </a:lnSpc>
              <a:spcBef>
                <a:spcPts val="600"/>
              </a:spcBef>
              <a:spcAft>
                <a:spcPts val="0"/>
              </a:spcAft>
              <a:buClr>
                <a:schemeClr val="dk1"/>
              </a:buClr>
              <a:buSzPts val="1400"/>
              <a:buChar char="•"/>
            </a:pPr>
            <a:r>
              <a:rPr lang="en-US" sz="1400" u="sng">
                <a:latin typeface="Arial"/>
                <a:ea typeface="Arial"/>
                <a:cs typeface="Arial"/>
                <a:sym typeface="Arial"/>
              </a:rPr>
              <a:t>Why It Matters</a:t>
            </a:r>
            <a:r>
              <a:rPr lang="en-US" sz="1400">
                <a:latin typeface="Arial"/>
                <a:ea typeface="Arial"/>
                <a:cs typeface="Arial"/>
                <a:sym typeface="Arial"/>
              </a:rPr>
              <a:t>: This project highlighted the importance of sustainability and equity in design, influencing how communities think about and implement energy solutions</a:t>
            </a:r>
            <a:endParaRPr/>
          </a:p>
          <a:p>
            <a:pPr indent="-457200" lvl="0" marL="457200" rtl="0" algn="l">
              <a:lnSpc>
                <a:spcPct val="100000"/>
              </a:lnSpc>
              <a:spcBef>
                <a:spcPts val="600"/>
              </a:spcBef>
              <a:spcAft>
                <a:spcPts val="0"/>
              </a:spcAft>
              <a:buClr>
                <a:schemeClr val="dk1"/>
              </a:buClr>
              <a:buSzPts val="1400"/>
              <a:buFont typeface="Play"/>
              <a:buAutoNum type="arabicPeriod"/>
            </a:pPr>
            <a:r>
              <a:rPr b="1" lang="en-US" sz="1400">
                <a:latin typeface="Arial"/>
                <a:ea typeface="Arial"/>
                <a:cs typeface="Arial"/>
                <a:sym typeface="Arial"/>
              </a:rPr>
              <a:t>Energize Colleges Program</a:t>
            </a:r>
            <a:endParaRPr/>
          </a:p>
          <a:p>
            <a:pPr indent="-228600" lvl="1" marL="685800" rtl="0" algn="l">
              <a:lnSpc>
                <a:spcPct val="100000"/>
              </a:lnSpc>
              <a:spcBef>
                <a:spcPts val="600"/>
              </a:spcBef>
              <a:spcAft>
                <a:spcPts val="0"/>
              </a:spcAft>
              <a:buClr>
                <a:schemeClr val="dk1"/>
              </a:buClr>
              <a:buSzPts val="1400"/>
              <a:buChar char="•"/>
            </a:pPr>
            <a:r>
              <a:rPr lang="en-US" sz="1400" u="sng">
                <a:latin typeface="Arial"/>
                <a:ea typeface="Arial"/>
                <a:cs typeface="Arial"/>
                <a:sym typeface="Arial"/>
              </a:rPr>
              <a:t>What We Did</a:t>
            </a:r>
            <a:r>
              <a:rPr lang="en-US" sz="1400">
                <a:latin typeface="Arial"/>
                <a:ea typeface="Arial"/>
                <a:cs typeface="Arial"/>
                <a:sym typeface="Arial"/>
              </a:rPr>
              <a:t>: Worked with colleges to incorporate energy topics into their curricula and provide real-world training experiences</a:t>
            </a:r>
            <a:endParaRPr/>
          </a:p>
          <a:p>
            <a:pPr indent="-228600" lvl="1" marL="685800" rtl="0" algn="l">
              <a:lnSpc>
                <a:spcPct val="100000"/>
              </a:lnSpc>
              <a:spcBef>
                <a:spcPts val="600"/>
              </a:spcBef>
              <a:spcAft>
                <a:spcPts val="0"/>
              </a:spcAft>
              <a:buClr>
                <a:schemeClr val="dk1"/>
              </a:buClr>
              <a:buSzPts val="1400"/>
              <a:buChar char="•"/>
            </a:pPr>
            <a:r>
              <a:rPr lang="en-US" sz="1400" u="sng">
                <a:latin typeface="Arial"/>
                <a:ea typeface="Arial"/>
                <a:cs typeface="Arial"/>
                <a:sym typeface="Arial"/>
              </a:rPr>
              <a:t>Why It Matters</a:t>
            </a:r>
            <a:r>
              <a:rPr lang="en-US" sz="1400">
                <a:latin typeface="Arial"/>
                <a:ea typeface="Arial"/>
                <a:cs typeface="Arial"/>
                <a:sym typeface="Arial"/>
              </a:rPr>
              <a:t>: We’re helping shape future energy leaders by engaging students early in their careers</a:t>
            </a:r>
            <a:endParaRPr/>
          </a:p>
        </p:txBody>
      </p:sp>
      <p:sp>
        <p:nvSpPr>
          <p:cNvPr id="742" name="Google Shape;742;g35ff48e154f_1_61"/>
          <p:cNvSpPr txBox="1"/>
          <p:nvPr>
            <p:ph type="title"/>
          </p:nvPr>
        </p:nvSpPr>
        <p:spPr>
          <a:xfrm>
            <a:off x="6400800" y="274320"/>
            <a:ext cx="5719200" cy="909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Quattrocento Sans"/>
              <a:buNone/>
            </a:pPr>
            <a:r>
              <a:rPr lang="en-US"/>
              <a:t>Energy Education Collaborations</a:t>
            </a:r>
            <a:endParaRPr/>
          </a:p>
        </p:txBody>
      </p:sp>
      <p:sp>
        <p:nvSpPr>
          <p:cNvPr id="743" name="Google Shape;743;g35ff48e154f_1_61"/>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lose-up of two people's hands pointing at laptop screen with stack of 4 books in background, one person holding a pen" id="744" name="Google Shape;744;g35ff48e154f_1_61"/>
          <p:cNvPicPr preferRelativeResize="0"/>
          <p:nvPr>
            <p:ph idx="2" type="pic"/>
          </p:nvPr>
        </p:nvPicPr>
        <p:blipFill rotWithShape="1">
          <a:blip r:embed="rId3">
            <a:alphaModFix/>
          </a:blip>
          <a:srcRect b="0" l="20092" r="20092" t="0"/>
          <a:stretch/>
        </p:blipFill>
        <p:spPr>
          <a:xfrm>
            <a:off x="0" y="0"/>
            <a:ext cx="6096003" cy="6793992"/>
          </a:xfrm>
          <a:prstGeom prst="rect">
            <a:avLst/>
          </a:prstGeom>
          <a:solidFill>
            <a:srgbClr val="838787"/>
          </a:solidFill>
          <a:ln cap="flat" cmpd="sng" w="9525">
            <a:solidFill>
              <a:schemeClr val="lt1"/>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descr="A group of people standing under a tent&#10;&#10;Description automatically generated" id="749" name="Google Shape;749;g35ff48e154f_1_68"/>
          <p:cNvPicPr preferRelativeResize="0"/>
          <p:nvPr>
            <p:ph idx="2" type="pic"/>
          </p:nvPr>
        </p:nvPicPr>
        <p:blipFill rotWithShape="1">
          <a:blip r:embed="rId3">
            <a:alphaModFix/>
          </a:blip>
          <a:srcRect b="0" l="16358" r="16351" t="0"/>
          <a:stretch/>
        </p:blipFill>
        <p:spPr>
          <a:xfrm>
            <a:off x="6096000" y="0"/>
            <a:ext cx="6096000" cy="6793992"/>
          </a:xfrm>
          <a:prstGeom prst="rect">
            <a:avLst/>
          </a:prstGeom>
          <a:solidFill>
            <a:srgbClr val="838787"/>
          </a:solidFill>
          <a:ln cap="flat" cmpd="sng" w="9525">
            <a:solidFill>
              <a:schemeClr val="lt1"/>
            </a:solidFill>
            <a:prstDash val="solid"/>
            <a:round/>
            <a:headEnd len="sm" w="sm" type="none"/>
            <a:tailEnd len="sm" w="sm" type="none"/>
          </a:ln>
        </p:spPr>
      </p:pic>
      <p:sp>
        <p:nvSpPr>
          <p:cNvPr id="750" name="Google Shape;750;g35ff48e154f_1_68"/>
          <p:cNvSpPr txBox="1"/>
          <p:nvPr>
            <p:ph idx="1" type="body"/>
          </p:nvPr>
        </p:nvSpPr>
        <p:spPr>
          <a:xfrm>
            <a:off x="546169" y="1396325"/>
            <a:ext cx="5486400" cy="4846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400"/>
              <a:buNone/>
            </a:pPr>
            <a:r>
              <a:rPr lang="en-US" sz="1400"/>
              <a:t>The Mobile Education Unit (MEU) provides an innovative platform to educate and engage communities on building electrification and energy efficiency. The goal is to bring interactive learning experiences tailored to local needs, especially to disadvantaged communities (DACs). This initiative aimed to reduce barriers for underserved communities by bringing hands-on demonstrations and educational opportunities directly to areas that may have faced challenges in accessing traditional educational channels. </a:t>
            </a:r>
            <a:endParaRPr/>
          </a:p>
          <a:p>
            <a:pPr indent="-228600" lvl="0" marL="228600" rtl="0" algn="l">
              <a:lnSpc>
                <a:spcPct val="100000"/>
              </a:lnSpc>
              <a:spcBef>
                <a:spcPts val="1200"/>
              </a:spcBef>
              <a:spcAft>
                <a:spcPts val="0"/>
              </a:spcAft>
              <a:buClr>
                <a:schemeClr val="dk1"/>
              </a:buClr>
              <a:buSzPts val="1400"/>
              <a:buFont typeface="Arial"/>
              <a:buChar char="•"/>
            </a:pPr>
            <a:r>
              <a:rPr b="1" lang="en-US" sz="1400"/>
              <a:t>Outreach to Disadvantaged Worker Community: </a:t>
            </a:r>
            <a:r>
              <a:rPr lang="en-US" sz="1400"/>
              <a:t>Attend events, engage customers, and deliver electrification courses to foster greater understanding and adoption in DACs.</a:t>
            </a:r>
            <a:endParaRPr/>
          </a:p>
          <a:p>
            <a:pPr indent="-228600" lvl="0" marL="228600" rtl="0" algn="l">
              <a:lnSpc>
                <a:spcPct val="100000"/>
              </a:lnSpc>
              <a:spcBef>
                <a:spcPts val="1200"/>
              </a:spcBef>
              <a:spcAft>
                <a:spcPts val="0"/>
              </a:spcAft>
              <a:buClr>
                <a:schemeClr val="dk1"/>
              </a:buClr>
              <a:buSzPts val="1400"/>
              <a:buFont typeface="Arial"/>
              <a:buChar char="•"/>
            </a:pPr>
            <a:r>
              <a:rPr b="1" lang="en-US" sz="1400"/>
              <a:t>Promote Sustainable Practices in Hard-to-Reach Areas</a:t>
            </a:r>
            <a:r>
              <a:rPr lang="en-US" sz="1400"/>
              <a:t>: Create a dynamic learning environment empowering individuals and communities to embrace sustainable energy solutions, supporting SCE's clean energy goals.</a:t>
            </a:r>
            <a:endParaRPr/>
          </a:p>
          <a:p>
            <a:pPr indent="-228600" lvl="0" marL="228600" rtl="0" algn="l">
              <a:lnSpc>
                <a:spcPct val="100000"/>
              </a:lnSpc>
              <a:spcBef>
                <a:spcPts val="1200"/>
              </a:spcBef>
              <a:spcAft>
                <a:spcPts val="0"/>
              </a:spcAft>
              <a:buClr>
                <a:srgbClr val="00526D"/>
              </a:buClr>
              <a:buSzPts val="1400"/>
              <a:buChar char="•"/>
            </a:pPr>
            <a:r>
              <a:rPr b="1" lang="en-US" sz="1400">
                <a:solidFill>
                  <a:srgbClr val="00526D"/>
                </a:solidFill>
              </a:rPr>
              <a:t>Kicking off an exciting educational outreach initiative,</a:t>
            </a:r>
            <a:r>
              <a:rPr lang="en-US" sz="1400">
                <a:solidFill>
                  <a:srgbClr val="00526D"/>
                </a:solidFill>
              </a:rPr>
              <a:t> the MEU program, in partnership with Horizon Marketing, is connecting with community colleges, high schools, and other CTE programs. This initiative aims to inspire students by introducing them to exciting clean energy job opportunities.</a:t>
            </a:r>
            <a:endParaRPr sz="1400">
              <a:solidFill>
                <a:srgbClr val="00526D"/>
              </a:solidFill>
            </a:endParaRPr>
          </a:p>
        </p:txBody>
      </p:sp>
      <p:sp>
        <p:nvSpPr>
          <p:cNvPr id="751" name="Google Shape;751;g35ff48e154f_1_68"/>
          <p:cNvSpPr txBox="1"/>
          <p:nvPr>
            <p:ph type="title"/>
          </p:nvPr>
        </p:nvSpPr>
        <p:spPr>
          <a:xfrm>
            <a:off x="609595" y="224895"/>
            <a:ext cx="5486400" cy="909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4117"/>
              <a:buFont typeface="Quattrocento Sans"/>
              <a:buNone/>
            </a:pPr>
            <a:r>
              <a:rPr lang="en-US"/>
              <a:t>Mobile Education Unit (MEU)</a:t>
            </a:r>
            <a:endParaRPr/>
          </a:p>
        </p:txBody>
      </p:sp>
      <p:sp>
        <p:nvSpPr>
          <p:cNvPr id="752" name="Google Shape;752;g35ff48e154f_1_68"/>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descr="A person standing at a booth&#10;&#10;AI-generated content may be incorrect." id="757" name="Google Shape;757;g35ff48e154f_1_75"/>
          <p:cNvPicPr preferRelativeResize="0"/>
          <p:nvPr>
            <p:ph idx="2" type="pic"/>
          </p:nvPr>
        </p:nvPicPr>
        <p:blipFill rotWithShape="1">
          <a:blip r:embed="rId3">
            <a:alphaModFix/>
          </a:blip>
          <a:srcRect b="0" l="16358" r="16351" t="0"/>
          <a:stretch/>
        </p:blipFill>
        <p:spPr>
          <a:xfrm>
            <a:off x="6096215" y="0"/>
            <a:ext cx="6095570" cy="6793992"/>
          </a:xfrm>
          <a:prstGeom prst="rect">
            <a:avLst/>
          </a:prstGeom>
          <a:noFill/>
          <a:ln cap="flat" cmpd="sng" w="9525">
            <a:solidFill>
              <a:schemeClr val="lt1"/>
            </a:solidFill>
            <a:prstDash val="solid"/>
            <a:round/>
            <a:headEnd len="sm" w="sm" type="none"/>
            <a:tailEnd len="sm" w="sm" type="none"/>
          </a:ln>
        </p:spPr>
      </p:pic>
      <p:sp>
        <p:nvSpPr>
          <p:cNvPr id="758" name="Google Shape;758;g35ff48e154f_1_75"/>
          <p:cNvSpPr txBox="1"/>
          <p:nvPr>
            <p:ph idx="1" type="body"/>
          </p:nvPr>
        </p:nvSpPr>
        <p:spPr>
          <a:xfrm>
            <a:off x="767875" y="414968"/>
            <a:ext cx="4572000" cy="4609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900"/>
              <a:buNone/>
            </a:pPr>
            <a:r>
              <a:t/>
            </a:r>
            <a:endParaRPr sz="1900"/>
          </a:p>
          <a:p>
            <a:pPr indent="-139700" lvl="0" marL="228600" rtl="0" algn="l">
              <a:lnSpc>
                <a:spcPct val="100000"/>
              </a:lnSpc>
              <a:spcBef>
                <a:spcPts val="1200"/>
              </a:spcBef>
              <a:spcAft>
                <a:spcPts val="0"/>
              </a:spcAft>
              <a:buClr>
                <a:schemeClr val="dk1"/>
              </a:buClr>
              <a:buSzPts val="1400"/>
              <a:buNone/>
            </a:pPr>
            <a:r>
              <a:rPr lang="en-US" sz="1400"/>
              <a:t>Presentations at San Joaquin Valley College Electrician and HVAC students</a:t>
            </a:r>
            <a:endParaRPr/>
          </a:p>
          <a:p>
            <a:pPr indent="-139700" lvl="0" marL="228600" rtl="0" algn="l">
              <a:lnSpc>
                <a:spcPct val="100000"/>
              </a:lnSpc>
              <a:spcBef>
                <a:spcPts val="1200"/>
              </a:spcBef>
              <a:spcAft>
                <a:spcPts val="0"/>
              </a:spcAft>
              <a:buClr>
                <a:schemeClr val="dk1"/>
              </a:buClr>
              <a:buSzPts val="1400"/>
              <a:buNone/>
            </a:pPr>
            <a:r>
              <a:rPr lang="en-US" sz="1400"/>
              <a:t>Events in local high school programs such as Porterville AERO Academy, Delano High School Career Day, Tulare County Office of Education's Trades Day</a:t>
            </a:r>
            <a:endParaRPr/>
          </a:p>
          <a:p>
            <a:pPr indent="-139700" lvl="0" marL="228600" rtl="0" algn="l">
              <a:lnSpc>
                <a:spcPct val="100000"/>
              </a:lnSpc>
              <a:spcBef>
                <a:spcPts val="1200"/>
              </a:spcBef>
              <a:spcAft>
                <a:spcPts val="0"/>
              </a:spcAft>
              <a:buClr>
                <a:schemeClr val="dk1"/>
              </a:buClr>
              <a:buSzPts val="1400"/>
              <a:buNone/>
            </a:pPr>
            <a:r>
              <a:rPr lang="en-US" sz="1400"/>
              <a:t>Connections with College of Sequoias, Reedley College, and Lemoore College </a:t>
            </a:r>
            <a:endParaRPr/>
          </a:p>
          <a:p>
            <a:pPr indent="-139700" lvl="0" marL="228600" rtl="0" algn="l">
              <a:lnSpc>
                <a:spcPct val="100000"/>
              </a:lnSpc>
              <a:spcBef>
                <a:spcPts val="1200"/>
              </a:spcBef>
              <a:spcAft>
                <a:spcPts val="0"/>
              </a:spcAft>
              <a:buClr>
                <a:schemeClr val="dk1"/>
              </a:buClr>
              <a:buSzPts val="1400"/>
              <a:buNone/>
            </a:pPr>
            <a:r>
              <a:rPr lang="en-US" sz="1400"/>
              <a:t>Large community events such as World Ag Expo and the Tulare County Fair</a:t>
            </a:r>
            <a:endParaRPr/>
          </a:p>
          <a:p>
            <a:pPr indent="-107950" lvl="0" marL="228600" rtl="0" algn="l">
              <a:lnSpc>
                <a:spcPct val="100000"/>
              </a:lnSpc>
              <a:spcBef>
                <a:spcPts val="1200"/>
              </a:spcBef>
              <a:spcAft>
                <a:spcPts val="0"/>
              </a:spcAft>
              <a:buClr>
                <a:schemeClr val="dk1"/>
              </a:buClr>
              <a:buSzPts val="1900"/>
              <a:buNone/>
            </a:pPr>
            <a:r>
              <a:t/>
            </a:r>
            <a:endParaRPr sz="1900"/>
          </a:p>
          <a:p>
            <a:pPr indent="-107950" lvl="0" marL="228600" rtl="0" algn="l">
              <a:lnSpc>
                <a:spcPct val="100000"/>
              </a:lnSpc>
              <a:spcBef>
                <a:spcPts val="1200"/>
              </a:spcBef>
              <a:spcAft>
                <a:spcPts val="0"/>
              </a:spcAft>
              <a:buClr>
                <a:schemeClr val="dk1"/>
              </a:buClr>
              <a:buSzPts val="1900"/>
              <a:buNone/>
            </a:pPr>
            <a:r>
              <a:t/>
            </a:r>
            <a:endParaRPr sz="1900"/>
          </a:p>
        </p:txBody>
      </p:sp>
      <p:sp>
        <p:nvSpPr>
          <p:cNvPr id="759" name="Google Shape;759;g35ff48e154f_1_75"/>
          <p:cNvSpPr txBox="1"/>
          <p:nvPr>
            <p:ph type="title"/>
          </p:nvPr>
        </p:nvSpPr>
        <p:spPr>
          <a:xfrm>
            <a:off x="112472" y="-105628"/>
            <a:ext cx="6426600" cy="1326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Quattrocento Sans"/>
              <a:buNone/>
            </a:pPr>
            <a:r>
              <a:rPr lang="en-US" sz="2800">
                <a:latin typeface="Quattrocento Sans"/>
                <a:ea typeface="Quattrocento Sans"/>
                <a:cs typeface="Quattrocento Sans"/>
                <a:sym typeface="Quattrocento Sans"/>
              </a:rPr>
              <a:t>MEU Outreach in the Central Valley</a:t>
            </a:r>
            <a:endParaRPr sz="2800"/>
          </a:p>
        </p:txBody>
      </p:sp>
      <p:sp>
        <p:nvSpPr>
          <p:cNvPr id="760" name="Google Shape;760;g35ff48e154f_1_75"/>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t>‹#›</a:t>
            </a:fld>
            <a:endParaRPr/>
          </a:p>
        </p:txBody>
      </p:sp>
      <p:pic>
        <p:nvPicPr>
          <p:cNvPr descr="A group of people standing in front of a building&#10;&#10;AI-generated content may be incorrect." id="761" name="Google Shape;761;g35ff48e154f_1_75"/>
          <p:cNvPicPr preferRelativeResize="0"/>
          <p:nvPr/>
        </p:nvPicPr>
        <p:blipFill rotWithShape="1">
          <a:blip r:embed="rId4">
            <a:alphaModFix/>
          </a:blip>
          <a:srcRect b="0" l="0" r="0" t="0"/>
          <a:stretch/>
        </p:blipFill>
        <p:spPr>
          <a:xfrm>
            <a:off x="0" y="3531325"/>
            <a:ext cx="6105178" cy="326566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341bd9fb2f0_0_0"/>
          <p:cNvSpPr txBox="1"/>
          <p:nvPr>
            <p:ph type="ctrTitle"/>
          </p:nvPr>
        </p:nvSpPr>
        <p:spPr>
          <a:xfrm>
            <a:off x="3148329" y="1336799"/>
            <a:ext cx="6099300" cy="7956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lang="en-US" sz="4300" u="sng">
                <a:extLst>
                  <a:ext uri="http://customooxmlschemas.google.com/">
                    <go:slidesCustomData xmlns:go="http://customooxmlschemas.google.com/" textRoundtripDataId="12"/>
                  </a:ext>
                </a:extLst>
              </a:rPr>
              <a:t>Break Out + Activate!</a:t>
            </a:r>
            <a:r>
              <a:rPr b="1" lang="en-US" sz="4300">
                <a:extLst>
                  <a:ext uri="http://customooxmlschemas.google.com/">
                    <go:slidesCustomData xmlns:go="http://customooxmlschemas.google.com/" textRoundtripDataId="13"/>
                  </a:ext>
                </a:extLst>
              </a:rPr>
              <a:t>  </a:t>
            </a:r>
            <a:endParaRPr b="1" sz="4300"/>
          </a:p>
        </p:txBody>
      </p:sp>
      <p:sp>
        <p:nvSpPr>
          <p:cNvPr id="768" name="Google Shape;768;g341bd9fb2f0_0_0"/>
          <p:cNvSpPr txBox="1"/>
          <p:nvPr/>
        </p:nvSpPr>
        <p:spPr>
          <a:xfrm>
            <a:off x="771900" y="2230775"/>
            <a:ext cx="10648200" cy="4376400"/>
          </a:xfrm>
          <a:prstGeom prst="rect">
            <a:avLst/>
          </a:prstGeom>
          <a:noFill/>
          <a:ln>
            <a:noFill/>
          </a:ln>
        </p:spPr>
        <p:txBody>
          <a:bodyPr anchorCtr="0" anchor="t" bIns="91425" lIns="91425" spcFirstLastPara="1" rIns="91425" wrap="square" tIns="91425">
            <a:noAutofit/>
          </a:bodyPr>
          <a:lstStyle/>
          <a:p>
            <a:pPr indent="0" lvl="0" marL="457200" rtl="0" algn="ctr">
              <a:lnSpc>
                <a:spcPct val="150000"/>
              </a:lnSpc>
              <a:spcBef>
                <a:spcPts val="0"/>
              </a:spcBef>
              <a:spcAft>
                <a:spcPts val="0"/>
              </a:spcAft>
              <a:buNone/>
            </a:pPr>
            <a:r>
              <a:rPr b="1" lang="en-US" sz="2900">
                <a:solidFill>
                  <a:srgbClr val="FFD047"/>
                </a:solidFill>
                <a:latin typeface="Poppins"/>
                <a:ea typeface="Poppins"/>
                <a:cs typeface="Poppins"/>
                <a:sym typeface="Poppins"/>
                <a:extLst>
                  <a:ext uri="http://customooxmlschemas.google.com/">
                    <go:slidesCustomData xmlns:go="http://customooxmlschemas.google.com/" textRoundtripDataId="14"/>
                  </a:ext>
                </a:extLst>
              </a:rPr>
              <a:t>Name, organization, Connection to SoCalREN</a:t>
            </a:r>
            <a:endParaRPr b="1" sz="2900">
              <a:solidFill>
                <a:srgbClr val="FFD047"/>
              </a:solidFill>
              <a:latin typeface="Poppins"/>
              <a:ea typeface="Poppins"/>
              <a:cs typeface="Poppins"/>
              <a:sym typeface="Poppins"/>
              <a:extLst>
                <a:ext uri="http://customooxmlschemas.google.com/">
                  <go:slidesCustomData xmlns:go="http://customooxmlschemas.google.com/" textRoundtripDataId="15"/>
                </a:ext>
              </a:extLst>
            </a:endParaRPr>
          </a:p>
          <a:p>
            <a:pPr indent="-349250" lvl="0" marL="457200" rtl="0" algn="ctr">
              <a:lnSpc>
                <a:spcPct val="150000"/>
              </a:lnSpc>
              <a:spcBef>
                <a:spcPts val="0"/>
              </a:spcBef>
              <a:spcAft>
                <a:spcPts val="0"/>
              </a:spcAft>
              <a:buClr>
                <a:schemeClr val="lt2"/>
              </a:buClr>
              <a:buSzPts val="1900"/>
              <a:buAutoNum type="arabicPeriod"/>
            </a:pPr>
            <a:r>
              <a:rPr b="1" lang="en-US" sz="1900">
                <a:solidFill>
                  <a:schemeClr val="lt2"/>
                </a:solidFill>
                <a:extLst>
                  <a:ext uri="http://customooxmlschemas.google.com/">
                    <go:slidesCustomData xmlns:go="http://customooxmlschemas.google.com/" textRoundtripDataId="16"/>
                  </a:ext>
                </a:extLst>
              </a:rPr>
              <a:t>What Clean Energy, Energy Efficiency, Project Development or related jobs need to be filled in your region?</a:t>
            </a:r>
            <a:endParaRPr b="1" sz="1900">
              <a:solidFill>
                <a:schemeClr val="lt2"/>
              </a:solidFill>
              <a:extLst>
                <a:ext uri="http://customooxmlschemas.google.com/">
                  <go:slidesCustomData xmlns:go="http://customooxmlschemas.google.com/" textRoundtripDataId="17"/>
                </a:ext>
              </a:extLst>
            </a:endParaRPr>
          </a:p>
          <a:p>
            <a:pPr indent="-349250" lvl="0" marL="457200" rtl="0" algn="ctr">
              <a:lnSpc>
                <a:spcPct val="150000"/>
              </a:lnSpc>
              <a:spcBef>
                <a:spcPts val="0"/>
              </a:spcBef>
              <a:spcAft>
                <a:spcPts val="0"/>
              </a:spcAft>
              <a:buClr>
                <a:schemeClr val="lt2"/>
              </a:buClr>
              <a:buSzPts val="1900"/>
              <a:buAutoNum type="arabicPeriod"/>
            </a:pPr>
            <a:r>
              <a:rPr b="1" lang="en-US" sz="1900">
                <a:solidFill>
                  <a:schemeClr val="lt2"/>
                </a:solidFill>
                <a:uFill>
                  <a:noFill/>
                </a:uFill>
                <a:hlinkClick r:id="rId3">
                  <a:extLst>
                    <a:ext uri="{A12FA001-AC4F-418D-AE19-62706E023703}">
                      <ahyp:hlinkClr val="tx"/>
                    </a:ext>
                  </a:extLst>
                </a:hlinkClick>
              </a:rPr>
              <a:t>What certifications/education/skills are required for these jobs? Today and in the future (3-5 years)?</a:t>
            </a:r>
            <a:endParaRPr b="1" sz="1900">
              <a:solidFill>
                <a:schemeClr val="lt2"/>
              </a:solidFill>
            </a:endParaRPr>
          </a:p>
          <a:p>
            <a:pPr indent="-349250" lvl="0" marL="457200" rtl="0" algn="ctr">
              <a:lnSpc>
                <a:spcPct val="150000"/>
              </a:lnSpc>
              <a:spcBef>
                <a:spcPts val="0"/>
              </a:spcBef>
              <a:spcAft>
                <a:spcPts val="0"/>
              </a:spcAft>
              <a:buClr>
                <a:schemeClr val="lt2"/>
              </a:buClr>
              <a:buSzPts val="1900"/>
              <a:buAutoNum type="arabicPeriod"/>
            </a:pPr>
            <a:r>
              <a:rPr b="1" lang="en-US" sz="1900">
                <a:solidFill>
                  <a:schemeClr val="lt2"/>
                </a:solidFill>
              </a:rPr>
              <a:t>How can we increase equitable access to these training and job pathways? Do you have good examples to share?</a:t>
            </a:r>
            <a:endParaRPr b="1" sz="1900">
              <a:solidFill>
                <a:schemeClr val="lt2"/>
              </a:solidFill>
            </a:endParaRPr>
          </a:p>
          <a:p>
            <a:pPr indent="-349250" lvl="0" marL="457200" rtl="0" algn="ctr">
              <a:lnSpc>
                <a:spcPct val="150000"/>
              </a:lnSpc>
              <a:spcBef>
                <a:spcPts val="0"/>
              </a:spcBef>
              <a:spcAft>
                <a:spcPts val="0"/>
              </a:spcAft>
              <a:buClr>
                <a:schemeClr val="lt2"/>
              </a:buClr>
              <a:buSzPts val="1900"/>
              <a:buAutoNum type="arabicPeriod"/>
            </a:pPr>
            <a:r>
              <a:rPr b="1" lang="en-US" sz="1900">
                <a:solidFill>
                  <a:schemeClr val="lt2"/>
                </a:solidFill>
              </a:rPr>
              <a:t>What existing resources, programs, or incentives do you want to share with the group? Where do you see gaps?</a:t>
            </a:r>
            <a:endParaRPr b="1" sz="1900">
              <a:solidFill>
                <a:schemeClr val="lt2"/>
              </a:solidFill>
            </a:endParaRPr>
          </a:p>
          <a:p>
            <a:pPr indent="0" lvl="0" marL="457200" rtl="0" algn="ctr">
              <a:lnSpc>
                <a:spcPct val="115000"/>
              </a:lnSpc>
              <a:spcBef>
                <a:spcPts val="0"/>
              </a:spcBef>
              <a:spcAft>
                <a:spcPts val="0"/>
              </a:spcAft>
              <a:buNone/>
            </a:pPr>
            <a:r>
              <a:rPr b="1" lang="en-US" sz="3000">
                <a:solidFill>
                  <a:schemeClr val="lt1"/>
                </a:solidFill>
                <a:latin typeface="Poppins"/>
                <a:ea typeface="Poppins"/>
                <a:cs typeface="Poppins"/>
                <a:sym typeface="Poppins"/>
              </a:rPr>
              <a:t> </a:t>
            </a:r>
            <a:endParaRPr b="1" sz="3000">
              <a:solidFill>
                <a:schemeClr val="lt1"/>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7"/>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rmAutofit/>
          </a:bodyPr>
          <a:lstStyle/>
          <a:p>
            <a:pPr indent="0" lvl="0" marL="0" rtl="0" algn="r">
              <a:lnSpc>
                <a:spcPct val="90000"/>
              </a:lnSpc>
              <a:spcBef>
                <a:spcPts val="0"/>
              </a:spcBef>
              <a:spcAft>
                <a:spcPts val="0"/>
              </a:spcAft>
              <a:buClr>
                <a:srgbClr val="C5DE92"/>
              </a:buClr>
              <a:buSzPts val="3600"/>
              <a:buFont typeface="Arial"/>
              <a:buNone/>
            </a:pPr>
            <a:r>
              <a:rPr b="1" lang="en-US"/>
              <a:t>Closing Remarks - Lujuana Medina, SoCalREN </a:t>
            </a:r>
            <a:endParaRPr>
              <a:solidFill>
                <a:srgbClr val="DAE2E6"/>
              </a:solidFill>
            </a:endParaRPr>
          </a:p>
        </p:txBody>
      </p:sp>
      <p:sp>
        <p:nvSpPr>
          <p:cNvPr id="774" name="Google Shape;774;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775" name="Google Shape;775;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776" name="Google Shape;776;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777" name="Google Shape;777;p7"/>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9"/>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Clr>
                <a:srgbClr val="C5DE92"/>
              </a:buClr>
              <a:buSzPts val="3600"/>
              <a:buFont typeface="Arial"/>
              <a:buNone/>
            </a:pPr>
            <a:r>
              <a:rPr b="1" lang="en-US"/>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35eb32afd9a_0_14"/>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sp>
        <p:nvSpPr>
          <p:cNvPr id="356" name="Google Shape;356;g35eb32afd9a_0_14"/>
          <p:cNvSpPr txBox="1"/>
          <p:nvPr>
            <p:ph idx="1" type="body"/>
          </p:nvPr>
        </p:nvSpPr>
        <p:spPr>
          <a:xfrm>
            <a:off x="975360" y="1280161"/>
            <a:ext cx="10515600" cy="5039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pic>
        <p:nvPicPr>
          <p:cNvPr id="357" name="Google Shape;357;g35eb32afd9a_0_14" title="Screen Shot 2025-05-28 at 1.02.32 PM.png"/>
          <p:cNvPicPr preferRelativeResize="0"/>
          <p:nvPr/>
        </p:nvPicPr>
        <p:blipFill rotWithShape="1">
          <a:blip r:embed="rId3">
            <a:alphaModFix/>
          </a:blip>
          <a:srcRect b="0" l="0" r="596" t="1661"/>
          <a:stretch/>
        </p:blipFill>
        <p:spPr>
          <a:xfrm>
            <a:off x="479875" y="0"/>
            <a:ext cx="11712123" cy="6672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5eb32afd9a_0_6"/>
          <p:cNvSpPr txBox="1"/>
          <p:nvPr>
            <p:ph type="title"/>
          </p:nvPr>
        </p:nvSpPr>
        <p:spPr>
          <a:xfrm>
            <a:off x="975360" y="3657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sp>
        <p:nvSpPr>
          <p:cNvPr id="364" name="Google Shape;364;g35eb32afd9a_0_6"/>
          <p:cNvSpPr txBox="1"/>
          <p:nvPr>
            <p:ph idx="1" type="body"/>
          </p:nvPr>
        </p:nvSpPr>
        <p:spPr>
          <a:xfrm>
            <a:off x="975360" y="1280161"/>
            <a:ext cx="10515600" cy="5039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t/>
            </a:r>
            <a:endParaRPr/>
          </a:p>
        </p:txBody>
      </p:sp>
      <p:pic>
        <p:nvPicPr>
          <p:cNvPr id="365" name="Google Shape;365;g35eb32afd9a_0_6" title="Screen Shot 2025-05-28 at 12.49.57 PM.png"/>
          <p:cNvPicPr preferRelativeResize="0"/>
          <p:nvPr/>
        </p:nvPicPr>
        <p:blipFill>
          <a:blip r:embed="rId3">
            <a:alphaModFix/>
          </a:blip>
          <a:stretch>
            <a:fillRect/>
          </a:stretch>
        </p:blipFill>
        <p:spPr>
          <a:xfrm>
            <a:off x="626100" y="109350"/>
            <a:ext cx="11565902" cy="64255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341b83b4efe_1_428"/>
          <p:cNvSpPr txBox="1"/>
          <p:nvPr>
            <p:ph type="ctrTitle"/>
          </p:nvPr>
        </p:nvSpPr>
        <p:spPr>
          <a:xfrm>
            <a:off x="805200" y="914400"/>
            <a:ext cx="10581600" cy="3315000"/>
          </a:xfrm>
          <a:prstGeom prst="rect">
            <a:avLst/>
          </a:prstGeom>
          <a:noFill/>
          <a:ln>
            <a:noFill/>
          </a:ln>
        </p:spPr>
        <p:txBody>
          <a:bodyPr anchorCtr="0" anchor="ctr" bIns="0" lIns="91425" spcFirstLastPara="1" rIns="91425" wrap="square" tIns="0">
            <a:noAutofit/>
          </a:bodyPr>
          <a:lstStyle/>
          <a:p>
            <a:pPr indent="0" lvl="0" marL="0" rtl="0" algn="r">
              <a:lnSpc>
                <a:spcPct val="90000"/>
              </a:lnSpc>
              <a:spcBef>
                <a:spcPts val="0"/>
              </a:spcBef>
              <a:spcAft>
                <a:spcPts val="0"/>
              </a:spcAft>
              <a:buSzPts val="3600"/>
              <a:buNone/>
            </a:pPr>
            <a:r>
              <a:rPr b="1" lang="en-US" sz="4800"/>
              <a:t>Featured Panel: </a:t>
            </a:r>
            <a:endParaRPr b="1" sz="4800"/>
          </a:p>
          <a:p>
            <a:pPr indent="0" lvl="0" marL="0" rtl="0" algn="r">
              <a:lnSpc>
                <a:spcPct val="90000"/>
              </a:lnSpc>
              <a:spcBef>
                <a:spcPts val="0"/>
              </a:spcBef>
              <a:spcAft>
                <a:spcPts val="0"/>
              </a:spcAft>
              <a:buSzPts val="3600"/>
              <a:buNone/>
            </a:pPr>
            <a:r>
              <a:rPr b="1" lang="en-US" sz="4800"/>
              <a:t>Connecting the </a:t>
            </a:r>
            <a:endParaRPr b="1" sz="4800"/>
          </a:p>
          <a:p>
            <a:pPr indent="0" lvl="0" marL="0" rtl="0" algn="r">
              <a:lnSpc>
                <a:spcPct val="90000"/>
              </a:lnSpc>
              <a:spcBef>
                <a:spcPts val="0"/>
              </a:spcBef>
              <a:spcAft>
                <a:spcPts val="0"/>
              </a:spcAft>
              <a:buSzPts val="3600"/>
              <a:buNone/>
            </a:pPr>
            <a:r>
              <a:rPr b="1" lang="en-US" sz="4800"/>
              <a:t>Energy Efficiency Workforce </a:t>
            </a:r>
            <a:endParaRPr b="1" sz="4800"/>
          </a:p>
          <a:p>
            <a:pPr indent="0" lvl="0" marL="0" rtl="0" algn="r">
              <a:lnSpc>
                <a:spcPct val="90000"/>
              </a:lnSpc>
              <a:spcBef>
                <a:spcPts val="0"/>
              </a:spcBef>
              <a:spcAft>
                <a:spcPts val="0"/>
              </a:spcAft>
              <a:buSzPts val="3600"/>
              <a:buNone/>
            </a:pPr>
            <a:r>
              <a:rPr b="1" lang="en-US" sz="4800"/>
              <a:t>in the Central Valley</a:t>
            </a:r>
            <a:r>
              <a:rPr b="1" lang="en-US"/>
              <a:t>  </a:t>
            </a:r>
            <a:endParaRPr b="1"/>
          </a:p>
          <a:p>
            <a:pPr indent="0" lvl="0" marL="0" rtl="0" algn="ctr">
              <a:lnSpc>
                <a:spcPct val="90000"/>
              </a:lnSpc>
              <a:spcBef>
                <a:spcPts val="0"/>
              </a:spcBef>
              <a:spcAft>
                <a:spcPts val="0"/>
              </a:spcAft>
              <a:buSzPts val="3600"/>
              <a:buNone/>
            </a:pPr>
            <a:r>
              <a:t/>
            </a:r>
            <a:endParaRPr i="1" sz="2300"/>
          </a:p>
        </p:txBody>
      </p:sp>
      <p:sp>
        <p:nvSpPr>
          <p:cNvPr id="372" name="Google Shape;372;g341b83b4efe_1_428"/>
          <p:cNvSpPr txBox="1"/>
          <p:nvPr/>
        </p:nvSpPr>
        <p:spPr>
          <a:xfrm>
            <a:off x="1504325" y="4058025"/>
            <a:ext cx="9882600" cy="1719300"/>
          </a:xfrm>
          <a:prstGeom prst="rect">
            <a:avLst/>
          </a:prstGeom>
          <a:noFill/>
          <a:ln>
            <a:noFill/>
          </a:ln>
        </p:spPr>
        <p:txBody>
          <a:bodyPr anchorCtr="0" anchor="t" bIns="91425" lIns="91425" spcFirstLastPara="1" rIns="91425" wrap="square" tIns="91425">
            <a:noAutofit/>
          </a:bodyPr>
          <a:lstStyle/>
          <a:p>
            <a:pPr indent="0" lvl="0" marL="0" marR="0" rtl="0" algn="r">
              <a:lnSpc>
                <a:spcPct val="9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How </a:t>
            </a:r>
            <a:r>
              <a:rPr lang="en-US" sz="2400">
                <a:solidFill>
                  <a:srgbClr val="FFFFFF"/>
                </a:solidFill>
              </a:rPr>
              <a:t>Energy Efficiency Training Programs Lead to Jobs and Shared Community Benefits</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pic>
        <p:nvPicPr>
          <p:cNvPr id="373" name="Google Shape;373;g341b83b4efe_1_428"/>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341b83b4efe_1_467"/>
          <p:cNvSpPr txBox="1"/>
          <p:nvPr>
            <p:ph idx="1" type="body"/>
          </p:nvPr>
        </p:nvSpPr>
        <p:spPr>
          <a:xfrm>
            <a:off x="877325" y="1131850"/>
            <a:ext cx="10874100" cy="5039400"/>
          </a:xfrm>
          <a:prstGeom prst="rect">
            <a:avLst/>
          </a:prstGeom>
          <a:noFill/>
          <a:ln>
            <a:noFill/>
          </a:ln>
        </p:spPr>
        <p:txBody>
          <a:bodyPr anchorCtr="0" anchor="t" bIns="0" lIns="91425" spcFirstLastPara="1" rIns="91425" wrap="square" tIns="0">
            <a:noAutofit/>
          </a:bodyPr>
          <a:lstStyle/>
          <a:p>
            <a:pPr indent="-355600" lvl="0" marL="457200" rtl="0" algn="l">
              <a:lnSpc>
                <a:spcPct val="150000"/>
              </a:lnSpc>
              <a:spcBef>
                <a:spcPts val="0"/>
              </a:spcBef>
              <a:spcAft>
                <a:spcPts val="0"/>
              </a:spcAft>
              <a:buClr>
                <a:schemeClr val="dk1"/>
              </a:buClr>
              <a:buSzPts val="2000"/>
              <a:buChar char="●"/>
            </a:pPr>
            <a:r>
              <a:rPr b="1" lang="en-US"/>
              <a:t>Rosie Kang, Regional Partner </a:t>
            </a:r>
            <a:r>
              <a:rPr b="1" lang="en-US"/>
              <a:t>Liaison,</a:t>
            </a:r>
            <a:r>
              <a:rPr b="1" lang="en-US"/>
              <a:t> Willdan</a:t>
            </a:r>
            <a:r>
              <a:rPr lang="en-US"/>
              <a:t> - Developing Workforce Solutions for Small Commercial Enterprises, Food Deserts, and </a:t>
            </a:r>
            <a:r>
              <a:rPr lang="en-US">
                <a:extLst>
                  <a:ext uri="http://customooxmlschemas.google.com/">
                    <go:slidesCustomData xmlns:go="http://customooxmlschemas.google.com/" textRoundtripDataId="1"/>
                  </a:ext>
                </a:extLst>
              </a:rPr>
              <a:t>Business</a:t>
            </a:r>
            <a:r>
              <a:rPr lang="en-US"/>
              <a:t> Energy Advisors  - Willdan Clean Energy Academy </a:t>
            </a:r>
            <a:r>
              <a:rPr i="1" lang="en-US"/>
              <a:t> - </a:t>
            </a:r>
            <a:r>
              <a:rPr b="1" i="1" lang="en-US">
                <a:solidFill>
                  <a:schemeClr val="accent5"/>
                </a:solidFill>
              </a:rPr>
              <a:t>SoCalREN Commercial Programs</a:t>
            </a:r>
            <a:endParaRPr b="1" i="1">
              <a:solidFill>
                <a:schemeClr val="accent5"/>
              </a:solidFill>
            </a:endParaRPr>
          </a:p>
          <a:p>
            <a:pPr indent="-355600" lvl="0" marL="457200" rtl="0" algn="l">
              <a:lnSpc>
                <a:spcPct val="150000"/>
              </a:lnSpc>
              <a:spcBef>
                <a:spcPts val="0"/>
              </a:spcBef>
              <a:spcAft>
                <a:spcPts val="0"/>
              </a:spcAft>
              <a:buClr>
                <a:schemeClr val="dk1"/>
              </a:buClr>
              <a:buSzPts val="2000"/>
              <a:buFont typeface="Calibri"/>
              <a:buChar char="●"/>
            </a:pPr>
            <a:r>
              <a:rPr b="1" lang="en-US"/>
              <a:t>Samuel Cervantes - </a:t>
            </a:r>
            <a:r>
              <a:rPr b="1" lang="en-US"/>
              <a:t>Account </a:t>
            </a:r>
            <a:r>
              <a:rPr b="1" lang="en-US">
                <a:extLst>
                  <a:ext uri="http://customooxmlschemas.google.com/">
                    <go:slidesCustomData xmlns:go="http://customooxmlschemas.google.com/" textRoundtripDataId="2"/>
                  </a:ext>
                </a:extLst>
              </a:rPr>
              <a:t>Manager</a:t>
            </a:r>
            <a:r>
              <a:rPr b="1" lang="en-US"/>
              <a:t> - Agricultural Energy Efficiency (AgEE) Programs, </a:t>
            </a:r>
            <a:r>
              <a:rPr b="1" lang="en-US"/>
              <a:t>ICF </a:t>
            </a:r>
            <a:r>
              <a:rPr lang="en-US"/>
              <a:t>- Opportunities for Energy Efficiency Careers through Agricultural Programs</a:t>
            </a:r>
            <a:r>
              <a:rPr i="1" lang="en-US"/>
              <a:t> - </a:t>
            </a:r>
            <a:r>
              <a:rPr b="1" i="1" lang="en-US">
                <a:solidFill>
                  <a:srgbClr val="8E4371"/>
                </a:solidFill>
              </a:rPr>
              <a:t>SoCalREN Agricultural Programs </a:t>
            </a:r>
            <a:endParaRPr b="1" i="1">
              <a:solidFill>
                <a:srgbClr val="8E4371"/>
              </a:solidFill>
            </a:endParaRPr>
          </a:p>
          <a:p>
            <a:pPr indent="-355600" lvl="0" marL="457200" rtl="0" algn="l">
              <a:lnSpc>
                <a:spcPct val="150000"/>
              </a:lnSpc>
              <a:spcBef>
                <a:spcPts val="0"/>
              </a:spcBef>
              <a:spcAft>
                <a:spcPts val="0"/>
              </a:spcAft>
              <a:buClr>
                <a:schemeClr val="dk1"/>
              </a:buClr>
              <a:buSzPts val="2000"/>
              <a:buFont typeface="Calibri"/>
              <a:buChar char="●"/>
            </a:pPr>
            <a:r>
              <a:rPr b="1" lang="en-US"/>
              <a:t>​</a:t>
            </a:r>
            <a:r>
              <a:rPr b="1" lang="en-US"/>
              <a:t>Wendy</a:t>
            </a:r>
            <a:r>
              <a:rPr b="1" lang="en-US"/>
              <a:t> Angel - SoCal Regional Director at </a:t>
            </a:r>
            <a:r>
              <a:rPr b="1" lang="en-US"/>
              <a:t>Emerald Cities Collaborative</a:t>
            </a:r>
            <a:r>
              <a:rPr lang="en-US"/>
              <a:t> - E-Contractor Training Program and Opportunities for Skilled Trades - </a:t>
            </a:r>
            <a:r>
              <a:rPr b="1" i="1" lang="en-US">
                <a:solidFill>
                  <a:srgbClr val="8E4371"/>
                </a:solidFill>
              </a:rPr>
              <a:t>SoCalREN WE&amp;T Programs </a:t>
            </a:r>
            <a:endParaRPr b="1" i="1">
              <a:solidFill>
                <a:srgbClr val="8E4371"/>
              </a:solidFill>
            </a:endParaRPr>
          </a:p>
          <a:p>
            <a:pPr indent="-355600" lvl="0" marL="457200" rtl="0" algn="l">
              <a:lnSpc>
                <a:spcPct val="150000"/>
              </a:lnSpc>
              <a:spcBef>
                <a:spcPts val="0"/>
              </a:spcBef>
              <a:spcAft>
                <a:spcPts val="0"/>
              </a:spcAft>
              <a:buClr>
                <a:schemeClr val="dk1"/>
              </a:buClr>
              <a:buSzPts val="2000"/>
              <a:buFont typeface="Calibri"/>
              <a:buChar char="●"/>
            </a:pPr>
            <a:r>
              <a:rPr b="1" lang="en-US"/>
              <a:t>Jason Crow - Manager of Heavy Duty Energy Efficiency Rebate Programs, California Air Resources Board (CARB) - </a:t>
            </a:r>
            <a:r>
              <a:rPr i="1" lang="en-US"/>
              <a:t> </a:t>
            </a:r>
            <a:r>
              <a:rPr lang="en-US"/>
              <a:t>Clean Energy Jobs Critical to Improved Air Quality in the Central Valley - </a:t>
            </a:r>
            <a:r>
              <a:rPr b="1" i="1" lang="en-US">
                <a:solidFill>
                  <a:srgbClr val="8E4371"/>
                </a:solidFill>
              </a:rPr>
              <a:t>Energy Efficiency and Air Quality Nexus </a:t>
            </a:r>
            <a:r>
              <a:rPr b="1" i="1" lang="en-US">
                <a:solidFill>
                  <a:srgbClr val="8E4371"/>
                </a:solidFill>
              </a:rPr>
              <a:t> </a:t>
            </a:r>
            <a:endParaRPr b="1" i="1">
              <a:solidFill>
                <a:srgbClr val="8E4371"/>
              </a:solidFill>
            </a:endParaRPr>
          </a:p>
        </p:txBody>
      </p:sp>
      <p:sp>
        <p:nvSpPr>
          <p:cNvPr id="380" name="Google Shape;380;g341b83b4efe_1_467"/>
          <p:cNvSpPr txBox="1"/>
          <p:nvPr>
            <p:ph type="title"/>
          </p:nvPr>
        </p:nvSpPr>
        <p:spPr>
          <a:xfrm>
            <a:off x="975360" y="365760"/>
            <a:ext cx="10515600" cy="579900"/>
          </a:xfrm>
          <a:prstGeom prst="rect">
            <a:avLst/>
          </a:prstGeom>
          <a:noFill/>
          <a:ln>
            <a:noFill/>
          </a:ln>
        </p:spPr>
        <p:txBody>
          <a:bodyPr anchorCtr="0" anchor="t" bIns="0" lIns="91425" spcFirstLastPara="1" rIns="91425" wrap="square" tIns="0">
            <a:noAutofit/>
          </a:bodyPr>
          <a:lstStyle/>
          <a:p>
            <a:pPr indent="0" lvl="0" marL="0" marR="0" rtl="0" algn="l">
              <a:lnSpc>
                <a:spcPct val="90000"/>
              </a:lnSpc>
              <a:spcBef>
                <a:spcPts val="0"/>
              </a:spcBef>
              <a:spcAft>
                <a:spcPts val="0"/>
              </a:spcAft>
              <a:buSzPts val="1800"/>
              <a:buNone/>
            </a:pPr>
            <a:r>
              <a:rPr lang="en-US">
                <a:extLst>
                  <a:ext uri="http://customooxmlschemas.google.com/">
                    <go:slidesCustomData xmlns:go="http://customooxmlschemas.google.com/" textRoundtripDataId="3"/>
                  </a:ext>
                </a:extLst>
              </a:rPr>
              <a:t>Meet the Panelists - Connecting the EE Workforce </a:t>
            </a:r>
            <a:endParaRPr/>
          </a:p>
        </p:txBody>
      </p:sp>
      <p:pic>
        <p:nvPicPr>
          <p:cNvPr id="381" name="Google Shape;381;g341b83b4efe_1_467"/>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341b83b4efe_0_321"/>
          <p:cNvSpPr txBox="1"/>
          <p:nvPr>
            <p:ph type="ctrTitle"/>
          </p:nvPr>
        </p:nvSpPr>
        <p:spPr>
          <a:xfrm>
            <a:off x="988700" y="2062000"/>
            <a:ext cx="10501200" cy="2446500"/>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SzPts val="3600"/>
              <a:buNone/>
            </a:pPr>
            <a:r>
              <a:rPr b="1" i="1" lang="en-US" sz="3200">
                <a:solidFill>
                  <a:schemeClr val="accent4"/>
                </a:solidFill>
              </a:rPr>
              <a:t>Rosie Kang, Willdan</a:t>
            </a:r>
            <a:r>
              <a:rPr i="1" lang="en-US" sz="3200">
                <a:solidFill>
                  <a:schemeClr val="accent4"/>
                </a:solidFill>
              </a:rPr>
              <a:t> - Developing Workforce Solutions through SoCalREN for Small Commercial Enterprises, Food Deserts, and Business Energy Advisors</a:t>
            </a:r>
            <a:r>
              <a:rPr i="1" lang="en-US" sz="2400">
                <a:solidFill>
                  <a:schemeClr val="accent4"/>
                </a:solidFill>
              </a:rPr>
              <a:t>  </a:t>
            </a:r>
            <a:r>
              <a:rPr b="1" lang="en-US"/>
              <a:t> </a:t>
            </a:r>
            <a:endParaRPr b="1"/>
          </a:p>
        </p:txBody>
      </p:sp>
      <p:sp>
        <p:nvSpPr>
          <p:cNvPr id="388" name="Google Shape;388;g341b83b4efe_0_321"/>
          <p:cNvSpPr txBox="1"/>
          <p:nvPr/>
        </p:nvSpPr>
        <p:spPr>
          <a:xfrm>
            <a:off x="3585500" y="4508500"/>
            <a:ext cx="7844400" cy="14226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000000"/>
              </a:buClr>
              <a:buSzPts val="3600"/>
              <a:buFont typeface="Arial"/>
              <a:buNone/>
            </a:pPr>
            <a:r>
              <a:rPr lang="en-US" sz="2400">
                <a:solidFill>
                  <a:schemeClr val="lt1"/>
                </a:solidFill>
              </a:rPr>
              <a:t>Willdan Clean Energy Academy</a:t>
            </a:r>
            <a:endParaRPr b="0" sz="27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p:txBody>
      </p:sp>
      <p:pic>
        <p:nvPicPr>
          <p:cNvPr id="389" name="Google Shape;389;g341b83b4efe_0_321"/>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2020-11-24T20:47:29Z</dcterms:created>
  <dc:creator>Rodgers, Becca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0x01010013474B7ECB39424A9ACC0E55C5DA25A3</vt:lpwstr>
  </property>
  <property fmtid="{D5CDD505-2E9C-101B-9397-08002B2CF9AE}" pid="3" name="Order">
    <vt:r8>89500.0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