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Play"/>
      <p:regular r:id="rId28"/>
      <p:bold r:id="rId29"/>
    </p:embeddedFont>
    <p:embeddedFont>
      <p:font typeface="Roboto"/>
      <p:regular r:id="rId30"/>
      <p:bold r:id="rId31"/>
      <p:italic r:id="rId32"/>
      <p:boldItalic r:id="rId33"/>
    </p:embeddedFont>
    <p:embeddedFont>
      <p:font typeface="Lato"/>
      <p:regular r:id="rId34"/>
      <p:bold r:id="rId35"/>
      <p:italic r:id="rId36"/>
      <p:boldItalic r:id="rId37"/>
    </p:embeddedFont>
    <p:embeddedFont>
      <p:font typeface="Noto Sans"/>
      <p:regular r:id="rId38"/>
      <p:bold r:id="rId39"/>
      <p:italic r:id="rId40"/>
      <p:boldItalic r:id="rId41"/>
    </p:embeddedFont>
    <p:embeddedFont>
      <p:font typeface="Poppins"/>
      <p:regular r:id="rId42"/>
      <p:bold r:id="rId43"/>
      <p:italic r:id="rId44"/>
      <p:boldItalic r:id="rId45"/>
    </p:embeddedFont>
    <p:embeddedFont>
      <p:font typeface="Nunito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yc598apVQSVJqW99HIyxTbm7s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otoSans-italic.fntdata"/><Relationship Id="rId42" Type="http://schemas.openxmlformats.org/officeDocument/2006/relationships/font" Target="fonts/Poppins-regular.fntdata"/><Relationship Id="rId41" Type="http://schemas.openxmlformats.org/officeDocument/2006/relationships/font" Target="fonts/NotoSans-boldItalic.fntdata"/><Relationship Id="rId44" Type="http://schemas.openxmlformats.org/officeDocument/2006/relationships/font" Target="fonts/Poppins-italic.fntdata"/><Relationship Id="rId43" Type="http://schemas.openxmlformats.org/officeDocument/2006/relationships/font" Target="fonts/Poppins-bold.fntdata"/><Relationship Id="rId46" Type="http://schemas.openxmlformats.org/officeDocument/2006/relationships/font" Target="fonts/NunitoSans-regular.fntdata"/><Relationship Id="rId45" Type="http://schemas.openxmlformats.org/officeDocument/2006/relationships/font" Target="fonts/Poppi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NunitoSans-italic.fntdata"/><Relationship Id="rId47" Type="http://schemas.openxmlformats.org/officeDocument/2006/relationships/font" Target="fonts/NunitoSans-bold.fntdata"/><Relationship Id="rId49" Type="http://schemas.openxmlformats.org/officeDocument/2006/relationships/font" Target="fonts/Nunito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NotoSans-bold.fntdata"/><Relationship Id="rId38" Type="http://schemas.openxmlformats.org/officeDocument/2006/relationships/font" Target="fonts/NotoSans-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regular.fntdata"/><Relationship Id="rId27" Type="http://schemas.openxmlformats.org/officeDocument/2006/relationships/slide" Target="slides/slide22.xml"/><Relationship Id="rId29" Type="http://schemas.openxmlformats.org/officeDocument/2006/relationships/font" Target="fonts/Play-bold.fntdata"/><Relationship Id="rId5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a6fcc4137f_0_229:notes"/>
          <p:cNvSpPr txBox="1"/>
          <p:nvPr>
            <p:ph idx="1" type="body"/>
          </p:nvPr>
        </p:nvSpPr>
        <p:spPr>
          <a:xfrm>
            <a:off x="685800" y="4400550"/>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3a6fcc4137f_0_229: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cfa7fadc93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cfa7fadc93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g3cfa7fadc93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cfa7fadc93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cfa7fadc93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3cfa7fadc93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cfa7fadc93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cfa7fadc93_0_3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3cfa7fadc93_0_3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cfa7fadc93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3cfa7fadc93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3cfa7fadc93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d787842b2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3d787842b27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a6d2586fc9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3a6d2586fc9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g3a6d2586fc9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cfa7fadc9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3cfa7fadc93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a6d2586fc9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3a6d2586fc9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g3a6d2586fc9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7ff5f162a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37ff5f162a2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g37ff5f162a2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7e1c3b218c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7e1c3b218c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37e1c3b218c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d7a266bdd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3d7a266bdd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3d7a266bdd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a6fcc4137f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3a6fcc4137f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3a6fcc4137f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5DE92"/>
              </a:buClr>
              <a:buSzPts val="3600"/>
              <a:buFont typeface="Arial"/>
              <a:buNone/>
            </a:pPr>
            <a:r>
              <a:rPr b="1" lang="en-US" sz="3600">
                <a:latin typeface="Arial"/>
                <a:ea typeface="Arial"/>
                <a:cs typeface="Arial"/>
                <a:sym typeface="Arial"/>
              </a:rPr>
              <a:t>https://form.jotform.com/260745474929167</a:t>
            </a:r>
            <a:endParaRPr/>
          </a:p>
        </p:txBody>
      </p:sp>
      <p:sp>
        <p:nvSpPr>
          <p:cNvPr id="444" name="Google Shape;44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a6fcc4137f_0_262:notes"/>
          <p:cNvSpPr txBox="1"/>
          <p:nvPr>
            <p:ph idx="1" type="body"/>
          </p:nvPr>
        </p:nvSpPr>
        <p:spPr>
          <a:xfrm>
            <a:off x="685800" y="4400550"/>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 name="Google Shape;454;g3a6fcc4137f_0_262: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41b83b4efe_1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341b83b4efe_1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341b83b4efe_1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d0c524f0e8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d0c524f0e8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3d0c524f0e8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d0c524f0e8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d0c524f0e8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3d0c524f0e8_0_1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41b83b4efe_1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341b83b4efe_1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341b83b4efe_1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a6fcc4137f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3a6fcc4137f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3a6fcc4137f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a6d2586fc9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3a6d2586fc9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g3a6d2586fc9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g3a6fcc4137f_0_242"/>
          <p:cNvSpPr/>
          <p:nvPr/>
        </p:nvSpPr>
        <p:spPr>
          <a:xfrm>
            <a:off x="0" y="-118745"/>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 name="Google Shape;18;g3a6fcc4137f_0_242"/>
          <p:cNvSpPr/>
          <p:nvPr/>
        </p:nvSpPr>
        <p:spPr>
          <a:xfrm>
            <a:off x="0" y="6654800"/>
            <a:ext cx="12192000" cy="2031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19" name="Google Shape;19;g3a6fcc4137f_0_242"/>
          <p:cNvPicPr preferRelativeResize="0"/>
          <p:nvPr/>
        </p:nvPicPr>
        <p:blipFill rotWithShape="1">
          <a:blip r:embed="rId2">
            <a:alphaModFix amt="5000"/>
          </a:blip>
          <a:srcRect b="0" l="0" r="0" t="0"/>
          <a:stretch/>
        </p:blipFill>
        <p:spPr>
          <a:xfrm>
            <a:off x="529289" y="-304800"/>
            <a:ext cx="4765676" cy="6840857"/>
          </a:xfrm>
          <a:prstGeom prst="rect">
            <a:avLst/>
          </a:prstGeom>
          <a:noFill/>
          <a:ln>
            <a:noFill/>
          </a:ln>
        </p:spPr>
      </p:pic>
      <p:sp>
        <p:nvSpPr>
          <p:cNvPr id="20" name="Google Shape;20;g3a6fcc4137f_0_242"/>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594A5"/>
              </a:buClr>
              <a:buSzPts val="4200"/>
              <a:buFont typeface="Arial"/>
              <a:buNone/>
              <a:defRPr sz="4200">
                <a:solidFill>
                  <a:srgbClr val="7594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3a6fcc4137f_0_242"/>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Autofit/>
          </a:bodyPr>
          <a:lstStyle>
            <a:lvl1pPr lvl="0" algn="r">
              <a:lnSpc>
                <a:spcPct val="100000"/>
              </a:lnSpc>
              <a:spcBef>
                <a:spcPts val="0"/>
              </a:spcBef>
              <a:spcAft>
                <a:spcPts val="0"/>
              </a:spcAft>
              <a:buSzPts val="2400"/>
              <a:buFont typeface="Arial"/>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g3a6fcc4137f_0_242"/>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23" name="Google Shape;23;g3a6fcc4137f_0_242"/>
          <p:cNvPicPr preferRelativeResize="0"/>
          <p:nvPr/>
        </p:nvPicPr>
        <p:blipFill rotWithShape="1">
          <a:blip r:embed="rId3">
            <a:alphaModFix/>
          </a:blip>
          <a:srcRect b="0" l="0" r="0" t="0"/>
          <a:stretch/>
        </p:blipFill>
        <p:spPr>
          <a:xfrm>
            <a:off x="772161" y="460257"/>
            <a:ext cx="3174626" cy="640080"/>
          </a:xfrm>
          <a:prstGeom prst="rect">
            <a:avLst/>
          </a:prstGeom>
          <a:noFill/>
          <a:ln>
            <a:noFill/>
          </a:ln>
        </p:spPr>
      </p:pic>
      <p:grpSp>
        <p:nvGrpSpPr>
          <p:cNvPr id="24" name="Google Shape;24;g3a6fcc4137f_0_242"/>
          <p:cNvGrpSpPr/>
          <p:nvPr/>
        </p:nvGrpSpPr>
        <p:grpSpPr>
          <a:xfrm>
            <a:off x="6678745" y="5565183"/>
            <a:ext cx="4496885" cy="642686"/>
            <a:chOff x="2788197" y="5792791"/>
            <a:chExt cx="5004323" cy="673745"/>
          </a:xfrm>
        </p:grpSpPr>
        <p:pic>
          <p:nvPicPr>
            <p:cNvPr id="25" name="Google Shape;25;g3a6fcc4137f_0_242"/>
            <p:cNvPicPr preferRelativeResize="0"/>
            <p:nvPr/>
          </p:nvPicPr>
          <p:blipFill rotWithShape="1">
            <a:blip r:embed="rId4">
              <a:alphaModFix/>
            </a:blip>
            <a:srcRect b="0" l="0" r="0" t="0"/>
            <a:stretch/>
          </p:blipFill>
          <p:spPr>
            <a:xfrm>
              <a:off x="7140375" y="5792791"/>
              <a:ext cx="652145" cy="652145"/>
            </a:xfrm>
            <a:prstGeom prst="rect">
              <a:avLst/>
            </a:prstGeom>
            <a:noFill/>
            <a:ln>
              <a:noFill/>
            </a:ln>
          </p:spPr>
        </p:pic>
        <p:pic>
          <p:nvPicPr>
            <p:cNvPr id="26" name="Google Shape;26;g3a6fcc4137f_0_242"/>
            <p:cNvPicPr preferRelativeResize="0"/>
            <p:nvPr/>
          </p:nvPicPr>
          <p:blipFill rotWithShape="1">
            <a:blip r:embed="rId5">
              <a:alphaModFix/>
            </a:blip>
            <a:srcRect b="0" l="0" r="0" t="0"/>
            <a:stretch/>
          </p:blipFill>
          <p:spPr>
            <a:xfrm>
              <a:off x="6272909" y="5814391"/>
              <a:ext cx="652145" cy="652145"/>
            </a:xfrm>
            <a:prstGeom prst="rect">
              <a:avLst/>
            </a:prstGeom>
            <a:noFill/>
            <a:ln>
              <a:noFill/>
            </a:ln>
          </p:spPr>
        </p:pic>
        <p:pic>
          <p:nvPicPr>
            <p:cNvPr id="27" name="Google Shape;27;g3a6fcc4137f_0_242"/>
            <p:cNvPicPr preferRelativeResize="0"/>
            <p:nvPr/>
          </p:nvPicPr>
          <p:blipFill rotWithShape="1">
            <a:blip r:embed="rId6">
              <a:alphaModFix/>
            </a:blip>
            <a:srcRect b="0" l="0" r="0" t="0"/>
            <a:stretch/>
          </p:blipFill>
          <p:spPr>
            <a:xfrm>
              <a:off x="2788197" y="5814391"/>
              <a:ext cx="652145" cy="652145"/>
            </a:xfrm>
            <a:prstGeom prst="rect">
              <a:avLst/>
            </a:prstGeom>
            <a:noFill/>
            <a:ln>
              <a:noFill/>
            </a:ln>
          </p:spPr>
        </p:pic>
        <p:pic>
          <p:nvPicPr>
            <p:cNvPr id="28" name="Google Shape;28;g3a6fcc4137f_0_242"/>
            <p:cNvPicPr preferRelativeResize="0"/>
            <p:nvPr/>
          </p:nvPicPr>
          <p:blipFill rotWithShape="1">
            <a:blip r:embed="rId7">
              <a:alphaModFix/>
            </a:blip>
            <a:srcRect b="0" l="0" r="0" t="0"/>
            <a:stretch/>
          </p:blipFill>
          <p:spPr>
            <a:xfrm>
              <a:off x="3659375" y="5814391"/>
              <a:ext cx="652145" cy="652145"/>
            </a:xfrm>
            <a:prstGeom prst="rect">
              <a:avLst/>
            </a:prstGeom>
            <a:noFill/>
            <a:ln>
              <a:noFill/>
            </a:ln>
          </p:spPr>
        </p:pic>
        <p:pic>
          <p:nvPicPr>
            <p:cNvPr id="29" name="Google Shape;29;g3a6fcc4137f_0_242"/>
            <p:cNvPicPr preferRelativeResize="0"/>
            <p:nvPr/>
          </p:nvPicPr>
          <p:blipFill rotWithShape="1">
            <a:blip r:embed="rId8">
              <a:alphaModFix/>
            </a:blip>
            <a:srcRect b="0" l="0" r="0" t="0"/>
            <a:stretch/>
          </p:blipFill>
          <p:spPr>
            <a:xfrm>
              <a:off x="4530553" y="5814391"/>
              <a:ext cx="652145" cy="652145"/>
            </a:xfrm>
            <a:prstGeom prst="rect">
              <a:avLst/>
            </a:prstGeom>
            <a:noFill/>
            <a:ln>
              <a:noFill/>
            </a:ln>
          </p:spPr>
        </p:pic>
        <p:pic>
          <p:nvPicPr>
            <p:cNvPr id="30" name="Google Shape;30;g3a6fcc4137f_0_242"/>
            <p:cNvPicPr preferRelativeResize="0"/>
            <p:nvPr/>
          </p:nvPicPr>
          <p:blipFill rotWithShape="1">
            <a:blip r:embed="rId9">
              <a:alphaModFix/>
            </a:blip>
            <a:srcRect b="0" l="0" r="0" t="0"/>
            <a:stretch/>
          </p:blipFill>
          <p:spPr>
            <a:xfrm>
              <a:off x="5401731" y="5814391"/>
              <a:ext cx="652145" cy="652145"/>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Left - Compact">
  <p:cSld name="Text and Photo Left - Compact">
    <p:spTree>
      <p:nvGrpSpPr>
        <p:cNvPr id="95" name="Shape 95"/>
        <p:cNvGrpSpPr/>
        <p:nvPr/>
      </p:nvGrpSpPr>
      <p:grpSpPr>
        <a:xfrm>
          <a:off x="0" y="0"/>
          <a:ext cx="0" cy="0"/>
          <a:chOff x="0" y="0"/>
          <a:chExt cx="0" cy="0"/>
        </a:xfrm>
      </p:grpSpPr>
      <p:sp>
        <p:nvSpPr>
          <p:cNvPr id="96" name="Google Shape;96;g35ff48e154f_1_240"/>
          <p:cNvSpPr/>
          <p:nvPr>
            <p:ph idx="2" type="pic"/>
          </p:nvPr>
        </p:nvSpPr>
        <p:spPr>
          <a:xfrm>
            <a:off x="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97" name="Google Shape;97;g35ff48e154f_1_240"/>
          <p:cNvSpPr txBox="1"/>
          <p:nvPr>
            <p:ph idx="1" type="body"/>
          </p:nvPr>
        </p:nvSpPr>
        <p:spPr>
          <a:xfrm>
            <a:off x="6400800"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g35ff48e154f_1_240"/>
          <p:cNvSpPr txBox="1"/>
          <p:nvPr>
            <p:ph type="title"/>
          </p:nvPr>
        </p:nvSpPr>
        <p:spPr>
          <a:xfrm>
            <a:off x="640080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35ff48e154f_1_240"/>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0" name="Google Shape;100;g35ff48e154f_1_240"/>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1" name="Google Shape;101;g35ff48e154f_1_240"/>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Extra Compact">
  <p:cSld name="Text and Photo Right - Extra Compact">
    <p:spTree>
      <p:nvGrpSpPr>
        <p:cNvPr id="102" name="Shape 102"/>
        <p:cNvGrpSpPr/>
        <p:nvPr/>
      </p:nvGrpSpPr>
      <p:grpSpPr>
        <a:xfrm>
          <a:off x="0" y="0"/>
          <a:ext cx="0" cy="0"/>
          <a:chOff x="0" y="0"/>
          <a:chExt cx="0" cy="0"/>
        </a:xfrm>
      </p:grpSpPr>
      <p:sp>
        <p:nvSpPr>
          <p:cNvPr id="103" name="Google Shape;103;g35ff48e154f_1_247"/>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104" name="Google Shape;104;g35ff48e154f_1_247"/>
          <p:cNvSpPr txBox="1"/>
          <p:nvPr>
            <p:ph idx="1" type="body"/>
          </p:nvPr>
        </p:nvSpPr>
        <p:spPr>
          <a:xfrm>
            <a:off x="274319" y="914400"/>
            <a:ext cx="5486400" cy="5303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g35ff48e154f_1_247"/>
          <p:cNvSpPr txBox="1"/>
          <p:nvPr>
            <p:ph type="title"/>
          </p:nvPr>
        </p:nvSpPr>
        <p:spPr>
          <a:xfrm>
            <a:off x="274320" y="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5ff48e154f_1_247"/>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7" name="Google Shape;107;g35ff48e154f_1_247"/>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8" name="Google Shape;108;g35ff48e154f_1_247"/>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Compact">
  <p:cSld name="Text and Photo Right - Compact">
    <p:spTree>
      <p:nvGrpSpPr>
        <p:cNvPr id="109" name="Shape 109"/>
        <p:cNvGrpSpPr/>
        <p:nvPr/>
      </p:nvGrpSpPr>
      <p:grpSpPr>
        <a:xfrm>
          <a:off x="0" y="0"/>
          <a:ext cx="0" cy="0"/>
          <a:chOff x="0" y="0"/>
          <a:chExt cx="0" cy="0"/>
        </a:xfrm>
      </p:grpSpPr>
      <p:sp>
        <p:nvSpPr>
          <p:cNvPr id="110" name="Google Shape;110;g35ff48e154f_1_254"/>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111" name="Google Shape;111;g35ff48e154f_1_254"/>
          <p:cNvSpPr txBox="1"/>
          <p:nvPr>
            <p:ph idx="1" type="body"/>
          </p:nvPr>
        </p:nvSpPr>
        <p:spPr>
          <a:xfrm>
            <a:off x="274319"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g35ff48e154f_1_254"/>
          <p:cNvSpPr txBox="1"/>
          <p:nvPr>
            <p:ph type="title"/>
          </p:nvPr>
        </p:nvSpPr>
        <p:spPr>
          <a:xfrm>
            <a:off x="27432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35ff48e154f_1_254"/>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 name="Google Shape;114;g35ff48e154f_1_254"/>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5" name="Google Shape;115;g35ff48e154f_1_254"/>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Default">
  <p:cSld name="Text and Photo Right - Default">
    <p:spTree>
      <p:nvGrpSpPr>
        <p:cNvPr id="116" name="Shape 116"/>
        <p:cNvGrpSpPr/>
        <p:nvPr/>
      </p:nvGrpSpPr>
      <p:grpSpPr>
        <a:xfrm>
          <a:off x="0" y="0"/>
          <a:ext cx="0" cy="0"/>
          <a:chOff x="0" y="0"/>
          <a:chExt cx="0" cy="0"/>
        </a:xfrm>
      </p:grpSpPr>
      <p:sp>
        <p:nvSpPr>
          <p:cNvPr id="117" name="Google Shape;117;g35ff48e154f_1_261"/>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118" name="Google Shape;118;g35ff48e154f_1_261"/>
          <p:cNvSpPr txBox="1"/>
          <p:nvPr>
            <p:ph idx="1" type="body"/>
          </p:nvPr>
        </p:nvSpPr>
        <p:spPr>
          <a:xfrm>
            <a:off x="822960" y="1828800"/>
            <a:ext cx="4572000" cy="43890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g35ff48e154f_1_261"/>
          <p:cNvSpPr txBox="1"/>
          <p:nvPr>
            <p:ph type="title"/>
          </p:nvPr>
        </p:nvSpPr>
        <p:spPr>
          <a:xfrm>
            <a:off x="822960" y="365760"/>
            <a:ext cx="4572000" cy="1326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35ff48e154f_1_261"/>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g35ff48e154f_1_261"/>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2" name="Google Shape;122;g35ff48e154f_1_261"/>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hoto-Title over image">
  <p:cSld name="Cover with photo-Title over image">
    <p:spTree>
      <p:nvGrpSpPr>
        <p:cNvPr id="123" name="Shape 123"/>
        <p:cNvGrpSpPr/>
        <p:nvPr/>
      </p:nvGrpSpPr>
      <p:grpSpPr>
        <a:xfrm>
          <a:off x="0" y="0"/>
          <a:ext cx="0" cy="0"/>
          <a:chOff x="0" y="0"/>
          <a:chExt cx="0" cy="0"/>
        </a:xfrm>
      </p:grpSpPr>
      <p:sp>
        <p:nvSpPr>
          <p:cNvPr id="124" name="Google Shape;124;g341b83b4efe_1_346"/>
          <p:cNvSpPr/>
          <p:nvPr>
            <p:ph idx="2" type="pic"/>
          </p:nvPr>
        </p:nvSpPr>
        <p:spPr>
          <a:xfrm>
            <a:off x="0" y="0"/>
            <a:ext cx="12192000" cy="5742900"/>
          </a:xfrm>
          <a:prstGeom prst="rect">
            <a:avLst/>
          </a:prstGeom>
          <a:noFill/>
          <a:ln>
            <a:noFill/>
          </a:ln>
        </p:spPr>
      </p:sp>
      <p:sp>
        <p:nvSpPr>
          <p:cNvPr id="125" name="Google Shape;125;g341b83b4efe_1_346"/>
          <p:cNvSpPr/>
          <p:nvPr/>
        </p:nvSpPr>
        <p:spPr>
          <a:xfrm>
            <a:off x="0" y="5742877"/>
            <a:ext cx="12192000" cy="1115100"/>
          </a:xfrm>
          <a:prstGeom prst="rect">
            <a:avLst/>
          </a:prstGeom>
          <a:solidFill>
            <a:srgbClr val="0B807B"/>
          </a:solidFill>
          <a:ln cap="flat" cmpd="sng" w="12700">
            <a:solidFill>
              <a:srgbClr val="075C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black and white logo&#10;&#10;Description automatically generated with low confidence" id="126" name="Google Shape;126;g341b83b4efe_1_346"/>
          <p:cNvPicPr preferRelativeResize="0"/>
          <p:nvPr/>
        </p:nvPicPr>
        <p:blipFill rotWithShape="1">
          <a:blip r:embed="rId2">
            <a:alphaModFix/>
          </a:blip>
          <a:srcRect b="0" l="0" r="0" t="0"/>
          <a:stretch/>
        </p:blipFill>
        <p:spPr>
          <a:xfrm>
            <a:off x="680226" y="5950683"/>
            <a:ext cx="2219092" cy="760489"/>
          </a:xfrm>
          <a:prstGeom prst="rect">
            <a:avLst/>
          </a:prstGeom>
          <a:noFill/>
          <a:ln>
            <a:noFill/>
          </a:ln>
        </p:spPr>
      </p:pic>
      <p:sp>
        <p:nvSpPr>
          <p:cNvPr id="127" name="Google Shape;127;g341b83b4efe_1_346"/>
          <p:cNvSpPr txBox="1"/>
          <p:nvPr>
            <p:ph idx="1" type="body"/>
          </p:nvPr>
        </p:nvSpPr>
        <p:spPr>
          <a:xfrm>
            <a:off x="6421120" y="2664853"/>
            <a:ext cx="5223000" cy="28884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SzPts val="4400"/>
              <a:buNone/>
              <a:defRPr b="1" sz="4400">
                <a:solidFill>
                  <a:schemeClr val="lt2"/>
                </a:solidFill>
              </a:defRPr>
            </a:lvl1pPr>
            <a:lvl2pPr indent="-457200" lvl="1" marL="914400" algn="l">
              <a:lnSpc>
                <a:spcPct val="90000"/>
              </a:lnSpc>
              <a:spcBef>
                <a:spcPts val="600"/>
              </a:spcBef>
              <a:spcAft>
                <a:spcPts val="0"/>
              </a:spcAft>
              <a:buSzPts val="3600"/>
              <a:buChar char="•"/>
              <a:defRPr sz="3600"/>
            </a:lvl2pPr>
            <a:lvl3pPr indent="-457200" lvl="2" marL="1371600" algn="l">
              <a:lnSpc>
                <a:spcPct val="90000"/>
              </a:lnSpc>
              <a:spcBef>
                <a:spcPts val="500"/>
              </a:spcBef>
              <a:spcAft>
                <a:spcPts val="0"/>
              </a:spcAft>
              <a:buSzPts val="3600"/>
              <a:buChar char="•"/>
              <a:defRPr sz="3600"/>
            </a:lvl3pPr>
            <a:lvl4pPr indent="-457200" lvl="3" marL="1828800" algn="l">
              <a:lnSpc>
                <a:spcPct val="90000"/>
              </a:lnSpc>
              <a:spcBef>
                <a:spcPts val="500"/>
              </a:spcBef>
              <a:spcAft>
                <a:spcPts val="0"/>
              </a:spcAft>
              <a:buSzPts val="3600"/>
              <a:buChar char="•"/>
              <a:defRPr sz="3600"/>
            </a:lvl4pPr>
            <a:lvl5pPr indent="-457200" lvl="4" marL="2286000" algn="l">
              <a:lnSpc>
                <a:spcPct val="90000"/>
              </a:lnSpc>
              <a:spcBef>
                <a:spcPts val="500"/>
              </a:spcBef>
              <a:spcAft>
                <a:spcPts val="0"/>
              </a:spcAft>
              <a:buSzPts val="3600"/>
              <a:buChar char="•"/>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g341b83b4efe_1_346"/>
          <p:cNvSpPr txBox="1"/>
          <p:nvPr>
            <p:ph idx="3" type="body"/>
          </p:nvPr>
        </p:nvSpPr>
        <p:spPr>
          <a:xfrm>
            <a:off x="6421120" y="6051527"/>
            <a:ext cx="5223000" cy="5589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SzPts val="2800"/>
              <a:buNone/>
              <a:defRPr>
                <a:solidFill>
                  <a:schemeClr val="lt1"/>
                </a:solidFill>
              </a:defRPr>
            </a:lvl1pPr>
            <a:lvl2pPr indent="-342900" lvl="1" marL="914400" algn="l">
              <a:lnSpc>
                <a:spcPct val="90000"/>
              </a:lnSpc>
              <a:spcBef>
                <a:spcPts val="6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on left w photo on right">
  <p:cSld name="1_Content on left w photo on right">
    <p:spTree>
      <p:nvGrpSpPr>
        <p:cNvPr id="129" name="Shape 129"/>
        <p:cNvGrpSpPr/>
        <p:nvPr/>
      </p:nvGrpSpPr>
      <p:grpSpPr>
        <a:xfrm>
          <a:off x="0" y="0"/>
          <a:ext cx="0" cy="0"/>
          <a:chOff x="0" y="0"/>
          <a:chExt cx="0" cy="0"/>
        </a:xfrm>
      </p:grpSpPr>
      <p:sp>
        <p:nvSpPr>
          <p:cNvPr id="130" name="Google Shape;130;g341b83b4efe_1_352"/>
          <p:cNvSpPr/>
          <p:nvPr>
            <p:ph idx="2" type="pic"/>
          </p:nvPr>
        </p:nvSpPr>
        <p:spPr>
          <a:xfrm>
            <a:off x="5631367" y="1606041"/>
            <a:ext cx="5720700" cy="4668900"/>
          </a:xfrm>
          <a:prstGeom prst="rect">
            <a:avLst/>
          </a:prstGeom>
          <a:noFill/>
          <a:ln>
            <a:noFill/>
          </a:ln>
        </p:spPr>
      </p:sp>
      <p:sp>
        <p:nvSpPr>
          <p:cNvPr id="131" name="Google Shape;131;g341b83b4efe_1_352"/>
          <p:cNvSpPr txBox="1"/>
          <p:nvPr>
            <p:ph type="title"/>
          </p:nvPr>
        </p:nvSpPr>
        <p:spPr>
          <a:xfrm>
            <a:off x="839788" y="457200"/>
            <a:ext cx="10514100" cy="9546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341b83b4efe_1_352"/>
          <p:cNvSpPr txBox="1"/>
          <p:nvPr>
            <p:ph idx="1" type="body"/>
          </p:nvPr>
        </p:nvSpPr>
        <p:spPr>
          <a:xfrm>
            <a:off x="839788" y="2692400"/>
            <a:ext cx="4434600" cy="3582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g341b83b4efe_1_352"/>
          <p:cNvSpPr txBox="1"/>
          <p:nvPr>
            <p:ph idx="3" type="body"/>
          </p:nvPr>
        </p:nvSpPr>
        <p:spPr>
          <a:xfrm>
            <a:off x="839788" y="1574800"/>
            <a:ext cx="4434600" cy="954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6BB4A"/>
              </a:buClr>
              <a:buSzPts val="2400"/>
              <a:buFont typeface="Nunito Sans"/>
              <a:buNone/>
              <a:defRPr b="1" sz="2400">
                <a:solidFill>
                  <a:srgbClr val="6D6E70"/>
                </a:solidFill>
                <a:latin typeface="Nunito Sans"/>
                <a:ea typeface="Nunito Sans"/>
                <a:cs typeface="Nunito Sans"/>
                <a:sym typeface="Nunito Sans"/>
              </a:defRPr>
            </a:lvl1pPr>
            <a:lvl2pPr indent="-228600" lvl="1" marL="914400" algn="l">
              <a:lnSpc>
                <a:spcPct val="90000"/>
              </a:lnSpc>
              <a:spcBef>
                <a:spcPts val="6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A picture containing text, sign, vector graphics&#10;&#10;Description automatically generated" id="134" name="Google Shape;134;g341b83b4efe_1_352"/>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35" name="Google Shape;135;g341b83b4efe_1_352"/>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g341b83b4efe_1_352"/>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7" name="Google Shape;137;g341b83b4efe_1_352"/>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hree Content">
  <p:cSld name="3_Three Content">
    <p:spTree>
      <p:nvGrpSpPr>
        <p:cNvPr id="138" name="Shape 138"/>
        <p:cNvGrpSpPr/>
        <p:nvPr/>
      </p:nvGrpSpPr>
      <p:grpSpPr>
        <a:xfrm>
          <a:off x="0" y="0"/>
          <a:ext cx="0" cy="0"/>
          <a:chOff x="0" y="0"/>
          <a:chExt cx="0" cy="0"/>
        </a:xfrm>
      </p:grpSpPr>
      <p:sp>
        <p:nvSpPr>
          <p:cNvPr id="139" name="Google Shape;139;g341b83b4efe_1_361"/>
          <p:cNvSpPr txBox="1"/>
          <p:nvPr>
            <p:ph idx="1" type="body"/>
          </p:nvPr>
        </p:nvSpPr>
        <p:spPr>
          <a:xfrm>
            <a:off x="838199"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g341b83b4efe_1_361"/>
          <p:cNvSpPr txBox="1"/>
          <p:nvPr>
            <p:ph idx="2" type="body"/>
          </p:nvPr>
        </p:nvSpPr>
        <p:spPr>
          <a:xfrm>
            <a:off x="4402015"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g341b83b4efe_1_361"/>
          <p:cNvSpPr txBox="1"/>
          <p:nvPr>
            <p:ph idx="3" type="body"/>
          </p:nvPr>
        </p:nvSpPr>
        <p:spPr>
          <a:xfrm>
            <a:off x="7959054"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g341b83b4efe_1_361"/>
          <p:cNvSpPr/>
          <p:nvPr>
            <p:ph idx="4" type="pic"/>
          </p:nvPr>
        </p:nvSpPr>
        <p:spPr>
          <a:xfrm>
            <a:off x="838200" y="1909402"/>
            <a:ext cx="3370200" cy="1122000"/>
          </a:xfrm>
          <a:prstGeom prst="rect">
            <a:avLst/>
          </a:prstGeom>
          <a:noFill/>
          <a:ln>
            <a:noFill/>
          </a:ln>
        </p:spPr>
      </p:sp>
      <p:sp>
        <p:nvSpPr>
          <p:cNvPr id="143" name="Google Shape;143;g341b83b4efe_1_361"/>
          <p:cNvSpPr/>
          <p:nvPr>
            <p:ph idx="5" type="pic"/>
          </p:nvPr>
        </p:nvSpPr>
        <p:spPr>
          <a:xfrm>
            <a:off x="4392930" y="1909402"/>
            <a:ext cx="3370200" cy="1122000"/>
          </a:xfrm>
          <a:prstGeom prst="rect">
            <a:avLst/>
          </a:prstGeom>
          <a:noFill/>
          <a:ln>
            <a:noFill/>
          </a:ln>
        </p:spPr>
      </p:sp>
      <p:sp>
        <p:nvSpPr>
          <p:cNvPr id="144" name="Google Shape;144;g341b83b4efe_1_361"/>
          <p:cNvSpPr/>
          <p:nvPr>
            <p:ph idx="6" type="pic"/>
          </p:nvPr>
        </p:nvSpPr>
        <p:spPr>
          <a:xfrm>
            <a:off x="7970520" y="1909402"/>
            <a:ext cx="3370200" cy="1122000"/>
          </a:xfrm>
          <a:prstGeom prst="rect">
            <a:avLst/>
          </a:prstGeom>
          <a:noFill/>
          <a:ln>
            <a:noFill/>
          </a:ln>
        </p:spPr>
      </p:sp>
      <p:pic>
        <p:nvPicPr>
          <p:cNvPr descr="A picture containing text, sign, vector graphics&#10;&#10;Description automatically generated" id="145" name="Google Shape;145;g341b83b4efe_1_361"/>
          <p:cNvPicPr preferRelativeResize="0"/>
          <p:nvPr/>
        </p:nvPicPr>
        <p:blipFill rotWithShape="1">
          <a:blip r:embed="rId2">
            <a:alphaModFix/>
          </a:blip>
          <a:srcRect b="0" l="0" r="0" t="0"/>
          <a:stretch/>
        </p:blipFill>
        <p:spPr>
          <a:xfrm>
            <a:off x="828040" y="6458373"/>
            <a:ext cx="752575" cy="365760"/>
          </a:xfrm>
          <a:prstGeom prst="rect">
            <a:avLst/>
          </a:prstGeom>
          <a:noFill/>
          <a:ln>
            <a:noFill/>
          </a:ln>
        </p:spPr>
      </p:pic>
      <p:sp>
        <p:nvSpPr>
          <p:cNvPr id="146" name="Google Shape;146;g341b83b4efe_1_361"/>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47" name="Google Shape;147;g341b83b4efe_1_361"/>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48" name="Google Shape;148;g341b83b4efe_1_361"/>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49" name="Google Shape;149;g341b83b4efe_1_361"/>
          <p:cNvSpPr txBox="1"/>
          <p:nvPr>
            <p:ph type="title"/>
          </p:nvPr>
        </p:nvSpPr>
        <p:spPr>
          <a:xfrm>
            <a:off x="839788" y="457200"/>
            <a:ext cx="10514100" cy="719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g341b83b4efe_1_361"/>
          <p:cNvSpPr txBox="1"/>
          <p:nvPr>
            <p:ph idx="7" type="body"/>
          </p:nvPr>
        </p:nvSpPr>
        <p:spPr>
          <a:xfrm>
            <a:off x="839788"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1" name="Google Shape;151;g341b83b4efe_1_361"/>
          <p:cNvSpPr txBox="1"/>
          <p:nvPr>
            <p:ph idx="8" type="body"/>
          </p:nvPr>
        </p:nvSpPr>
        <p:spPr>
          <a:xfrm>
            <a:off x="4399421"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 name="Google Shape;152;g341b83b4efe_1_361"/>
          <p:cNvSpPr txBox="1"/>
          <p:nvPr>
            <p:ph idx="9" type="body"/>
          </p:nvPr>
        </p:nvSpPr>
        <p:spPr>
          <a:xfrm>
            <a:off x="7970520" y="3128223"/>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3" name="Shape 153"/>
        <p:cNvGrpSpPr/>
        <p:nvPr/>
      </p:nvGrpSpPr>
      <p:grpSpPr>
        <a:xfrm>
          <a:off x="0" y="0"/>
          <a:ext cx="0" cy="0"/>
          <a:chOff x="0" y="0"/>
          <a:chExt cx="0" cy="0"/>
        </a:xfrm>
      </p:grpSpPr>
      <p:sp>
        <p:nvSpPr>
          <p:cNvPr id="154" name="Google Shape;154;g341b83b4efe_1_3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a:solidFill>
                  <a:srgbClr val="0B807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sign, vector graphics&#10;&#10;Description automatically generated" id="155" name="Google Shape;155;g341b83b4efe_1_376"/>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56" name="Google Shape;156;g341b83b4efe_1_376"/>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57" name="Google Shape;157;g341b83b4efe_1_376"/>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58" name="Google Shape;158;g341b83b4efe_1_376"/>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59" name="Google Shape;159;g341b83b4efe_1_376"/>
          <p:cNvSpPr txBox="1"/>
          <p:nvPr>
            <p:ph idx="1" type="body"/>
          </p:nvPr>
        </p:nvSpPr>
        <p:spPr>
          <a:xfrm>
            <a:off x="838200" y="1834538"/>
            <a:ext cx="10515600" cy="4389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Content">
  <p:cSld name="1_Three Content">
    <p:spTree>
      <p:nvGrpSpPr>
        <p:cNvPr id="160" name="Shape 160"/>
        <p:cNvGrpSpPr/>
        <p:nvPr/>
      </p:nvGrpSpPr>
      <p:grpSpPr>
        <a:xfrm>
          <a:off x="0" y="0"/>
          <a:ext cx="0" cy="0"/>
          <a:chOff x="0" y="0"/>
          <a:chExt cx="0" cy="0"/>
        </a:xfrm>
      </p:grpSpPr>
      <p:sp>
        <p:nvSpPr>
          <p:cNvPr id="161" name="Google Shape;161;g341b83b4efe_1_383"/>
          <p:cNvSpPr txBox="1"/>
          <p:nvPr>
            <p:ph type="title"/>
          </p:nvPr>
        </p:nvSpPr>
        <p:spPr>
          <a:xfrm>
            <a:off x="838200" y="365125"/>
            <a:ext cx="10487700" cy="811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41b83b4efe_1_383"/>
          <p:cNvSpPr/>
          <p:nvPr>
            <p:ph idx="2" type="pic"/>
          </p:nvPr>
        </p:nvSpPr>
        <p:spPr>
          <a:xfrm>
            <a:off x="838200" y="1361439"/>
            <a:ext cx="3370200" cy="3112500"/>
          </a:xfrm>
          <a:prstGeom prst="rect">
            <a:avLst/>
          </a:prstGeom>
          <a:noFill/>
          <a:ln>
            <a:noFill/>
          </a:ln>
        </p:spPr>
      </p:sp>
      <p:sp>
        <p:nvSpPr>
          <p:cNvPr id="163" name="Google Shape;163;g341b83b4efe_1_383"/>
          <p:cNvSpPr/>
          <p:nvPr>
            <p:ph idx="3" type="pic"/>
          </p:nvPr>
        </p:nvSpPr>
        <p:spPr>
          <a:xfrm>
            <a:off x="4392930" y="1361439"/>
            <a:ext cx="3370200" cy="3112500"/>
          </a:xfrm>
          <a:prstGeom prst="rect">
            <a:avLst/>
          </a:prstGeom>
          <a:noFill/>
          <a:ln>
            <a:noFill/>
          </a:ln>
        </p:spPr>
      </p:sp>
      <p:sp>
        <p:nvSpPr>
          <p:cNvPr id="164" name="Google Shape;164;g341b83b4efe_1_383"/>
          <p:cNvSpPr/>
          <p:nvPr>
            <p:ph idx="4" type="pic"/>
          </p:nvPr>
        </p:nvSpPr>
        <p:spPr>
          <a:xfrm>
            <a:off x="7970520" y="1361439"/>
            <a:ext cx="3370200" cy="3112500"/>
          </a:xfrm>
          <a:prstGeom prst="rect">
            <a:avLst/>
          </a:prstGeom>
          <a:noFill/>
          <a:ln>
            <a:noFill/>
          </a:ln>
        </p:spPr>
      </p:sp>
      <p:pic>
        <p:nvPicPr>
          <p:cNvPr descr="A picture containing text, sign, vector graphics&#10;&#10;Description automatically generated" id="165" name="Google Shape;165;g341b83b4efe_1_383"/>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66" name="Google Shape;166;g341b83b4efe_1_383"/>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67" name="Google Shape;167;g341b83b4efe_1_383"/>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68" name="Google Shape;168;g341b83b4efe_1_383"/>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69" name="Google Shape;169;g341b83b4efe_1_383"/>
          <p:cNvSpPr txBox="1"/>
          <p:nvPr>
            <p:ph idx="1" type="body"/>
          </p:nvPr>
        </p:nvSpPr>
        <p:spPr>
          <a:xfrm>
            <a:off x="838199" y="4658912"/>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17500" lvl="1" marL="914400" algn="l">
              <a:lnSpc>
                <a:spcPct val="90000"/>
              </a:lnSpc>
              <a:spcBef>
                <a:spcPts val="600"/>
              </a:spcBef>
              <a:spcAft>
                <a:spcPts val="0"/>
              </a:spcAft>
              <a:buSzPts val="1400"/>
              <a:buFont typeface="Courier New"/>
              <a:buChar char="o"/>
              <a:defRPr sz="14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0" name="Google Shape;170;g341b83b4efe_1_383"/>
          <p:cNvSpPr txBox="1"/>
          <p:nvPr>
            <p:ph idx="5" type="body"/>
          </p:nvPr>
        </p:nvSpPr>
        <p:spPr>
          <a:xfrm>
            <a:off x="4392929" y="4634509"/>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1" name="Google Shape;171;g341b83b4efe_1_383"/>
          <p:cNvSpPr txBox="1"/>
          <p:nvPr>
            <p:ph idx="6" type="body"/>
          </p:nvPr>
        </p:nvSpPr>
        <p:spPr>
          <a:xfrm>
            <a:off x="7970520" y="4624043"/>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2" name="Shape 172"/>
        <p:cNvGrpSpPr/>
        <p:nvPr/>
      </p:nvGrpSpPr>
      <p:grpSpPr>
        <a:xfrm>
          <a:off x="0" y="0"/>
          <a:ext cx="0" cy="0"/>
          <a:chOff x="0" y="0"/>
          <a:chExt cx="0" cy="0"/>
        </a:xfrm>
      </p:grpSpPr>
      <p:sp>
        <p:nvSpPr>
          <p:cNvPr id="173" name="Google Shape;173;g341b83b4efe_0_3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4" name="Google Shape;174;g341b83b4efe_0_3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5" name="Google Shape;175;g341b83b4efe_0_3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31" name="Shape 31"/>
        <p:cNvGrpSpPr/>
        <p:nvPr/>
      </p:nvGrpSpPr>
      <p:grpSpPr>
        <a:xfrm>
          <a:off x="0" y="0"/>
          <a:ext cx="0" cy="0"/>
          <a:chOff x="0" y="0"/>
          <a:chExt cx="0" cy="0"/>
        </a:xfrm>
      </p:grpSpPr>
      <p:sp>
        <p:nvSpPr>
          <p:cNvPr id="32" name="Google Shape;32;g3a6fcc4137f_0_257"/>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008D70"/>
              </a:buClr>
              <a:buSzPts val="3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g3a6fcc4137f_0_257"/>
          <p:cNvSpPr txBox="1"/>
          <p:nvPr>
            <p:ph idx="1" type="body"/>
          </p:nvPr>
        </p:nvSpPr>
        <p:spPr>
          <a:xfrm>
            <a:off x="975362" y="1645920"/>
            <a:ext cx="10509600" cy="4815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 name="Google Shape;34;g3a6fcc4137f_0_257"/>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g3a6fcc4137f_0_257"/>
          <p:cNvSpPr txBox="1"/>
          <p:nvPr>
            <p:ph idx="2" type="body"/>
          </p:nvPr>
        </p:nvSpPr>
        <p:spPr>
          <a:xfrm>
            <a:off x="975362" y="1096966"/>
            <a:ext cx="10562100" cy="477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400"/>
              <a:buFont typeface="Arial"/>
              <a:buNone/>
              <a:defRPr b="1" sz="2400">
                <a:solidFill>
                  <a:srgbClr val="8E437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Blue">
  <p:cSld name="Chart Blue">
    <p:spTree>
      <p:nvGrpSpPr>
        <p:cNvPr id="176" name="Shape 176"/>
        <p:cNvGrpSpPr/>
        <p:nvPr/>
      </p:nvGrpSpPr>
      <p:grpSpPr>
        <a:xfrm>
          <a:off x="0" y="0"/>
          <a:ext cx="0" cy="0"/>
          <a:chOff x="0" y="0"/>
          <a:chExt cx="0" cy="0"/>
        </a:xfrm>
      </p:grpSpPr>
      <p:sp>
        <p:nvSpPr>
          <p:cNvPr id="177" name="Google Shape;177;g341b83b4efe_0_3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78" name="Google Shape;178;g341b83b4efe_0_310"/>
          <p:cNvSpPr/>
          <p:nvPr>
            <p:ph idx="2" type="chart"/>
          </p:nvPr>
        </p:nvSpPr>
        <p:spPr>
          <a:xfrm>
            <a:off x="469900" y="469900"/>
            <a:ext cx="11295000" cy="5886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79" name="Shape 179"/>
        <p:cNvGrpSpPr/>
        <p:nvPr/>
      </p:nvGrpSpPr>
      <p:grpSpPr>
        <a:xfrm>
          <a:off x="0" y="0"/>
          <a:ext cx="0" cy="0"/>
          <a:chOff x="0" y="0"/>
          <a:chExt cx="0" cy="0"/>
        </a:xfrm>
      </p:grpSpPr>
      <p:sp>
        <p:nvSpPr>
          <p:cNvPr id="180" name="Google Shape;180;p46"/>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1" name="Google Shape;181;p46"/>
          <p:cNvSpPr txBox="1"/>
          <p:nvPr>
            <p:ph idx="1" type="body"/>
          </p:nvPr>
        </p:nvSpPr>
        <p:spPr>
          <a:xfrm>
            <a:off x="975360" y="365128"/>
            <a:ext cx="10515600" cy="6066153"/>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ullets">
  <p:cSld name="Content with bullets">
    <p:spTree>
      <p:nvGrpSpPr>
        <p:cNvPr id="182" name="Shape 182"/>
        <p:cNvGrpSpPr/>
        <p:nvPr/>
      </p:nvGrpSpPr>
      <p:grpSpPr>
        <a:xfrm>
          <a:off x="0" y="0"/>
          <a:ext cx="0" cy="0"/>
          <a:chOff x="0" y="0"/>
          <a:chExt cx="0" cy="0"/>
        </a:xfrm>
      </p:grpSpPr>
      <p:sp>
        <p:nvSpPr>
          <p:cNvPr id="183" name="Google Shape;183;p47"/>
          <p:cNvSpPr txBox="1"/>
          <p:nvPr>
            <p:ph idx="1" type="body"/>
          </p:nvPr>
        </p:nvSpPr>
        <p:spPr>
          <a:xfrm>
            <a:off x="975360" y="365128"/>
            <a:ext cx="10515600" cy="5321297"/>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47"/>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showMasterSp="0">
  <p:cSld name="Divider Slide 2">
    <p:bg>
      <p:bgPr>
        <a:solidFill>
          <a:srgbClr val="D8D8D8"/>
        </a:solidFill>
      </p:bgPr>
    </p:bg>
    <p:spTree>
      <p:nvGrpSpPr>
        <p:cNvPr id="185" name="Shape 185"/>
        <p:cNvGrpSpPr/>
        <p:nvPr/>
      </p:nvGrpSpPr>
      <p:grpSpPr>
        <a:xfrm>
          <a:off x="0" y="0"/>
          <a:ext cx="0" cy="0"/>
          <a:chOff x="0" y="0"/>
          <a:chExt cx="0" cy="0"/>
        </a:xfrm>
      </p:grpSpPr>
      <p:sp>
        <p:nvSpPr>
          <p:cNvPr id="186" name="Google Shape;186;g35ff48e154f_1_268"/>
          <p:cNvSpPr txBox="1"/>
          <p:nvPr>
            <p:ph type="title"/>
          </p:nvPr>
        </p:nvSpPr>
        <p:spPr>
          <a:xfrm>
            <a:off x="503903" y="1141875"/>
            <a:ext cx="7027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Quattrocento Sans"/>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g35ff48e154f_1_268"/>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 name="Google Shape;188;g35ff48e154f_1_268"/>
          <p:cNvSpPr/>
          <p:nvPr/>
        </p:nvSpPr>
        <p:spPr>
          <a:xfrm>
            <a:off x="9674939" y="-9832"/>
            <a:ext cx="2517000"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9" name="Google Shape;189;g35ff48e154f_1_268"/>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190" name="Google Shape;190;g35ff48e154f_1_268"/>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2">
  <p:cSld name="OBJECT_2_2">
    <p:bg>
      <p:bgPr>
        <a:solidFill>
          <a:srgbClr val="CDBA48"/>
        </a:solidFill>
      </p:bgPr>
    </p:bg>
    <p:spTree>
      <p:nvGrpSpPr>
        <p:cNvPr id="191" name="Shape 19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 name="Shape 192"/>
        <p:cNvGrpSpPr/>
        <p:nvPr/>
      </p:nvGrpSpPr>
      <p:grpSpPr>
        <a:xfrm>
          <a:off x="0" y="0"/>
          <a:ext cx="0" cy="0"/>
          <a:chOff x="0" y="0"/>
          <a:chExt cx="0" cy="0"/>
        </a:xfrm>
      </p:grpSpPr>
      <p:pic>
        <p:nvPicPr>
          <p:cNvPr id="193" name="Google Shape;193;g3cfa7fadc93_0_332"/>
          <p:cNvPicPr preferRelativeResize="0"/>
          <p:nvPr/>
        </p:nvPicPr>
        <p:blipFill rotWithShape="1">
          <a:blip r:embed="rId2">
            <a:alphaModFix/>
          </a:blip>
          <a:srcRect b="0" l="0" r="0" t="0"/>
          <a:stretch/>
        </p:blipFill>
        <p:spPr>
          <a:xfrm>
            <a:off x="0" y="6423633"/>
            <a:ext cx="12191998" cy="112793"/>
          </a:xfrm>
          <a:prstGeom prst="rect">
            <a:avLst/>
          </a:prstGeom>
          <a:noFill/>
          <a:ln>
            <a:noFill/>
          </a:ln>
        </p:spPr>
      </p:pic>
      <p:sp>
        <p:nvSpPr>
          <p:cNvPr id="194" name="Google Shape;194;g3cfa7fadc93_0_332"/>
          <p:cNvSpPr/>
          <p:nvPr/>
        </p:nvSpPr>
        <p:spPr>
          <a:xfrm>
            <a:off x="0" y="6528567"/>
            <a:ext cx="12192000" cy="355200"/>
          </a:xfrm>
          <a:prstGeom prst="rect">
            <a:avLst/>
          </a:prstGeom>
          <a:solidFill>
            <a:srgbClr val="11619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 name="Google Shape;195;g3cfa7fadc93_0_332"/>
          <p:cNvSpPr txBox="1"/>
          <p:nvPr/>
        </p:nvSpPr>
        <p:spPr>
          <a:xfrm>
            <a:off x="415600" y="6594767"/>
            <a:ext cx="4778100" cy="2229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Arial"/>
                <a:ea typeface="Arial"/>
                <a:cs typeface="Arial"/>
                <a:sym typeface="Arial"/>
              </a:rPr>
              <a:t>The Energy Coalition</a:t>
            </a:r>
            <a:endParaRPr b="0" i="0" sz="1100" u="none" cap="none" strike="noStrike">
              <a:solidFill>
                <a:srgbClr val="FFFFFF"/>
              </a:solidFill>
              <a:latin typeface="Arial"/>
              <a:ea typeface="Arial"/>
              <a:cs typeface="Arial"/>
              <a:sym typeface="Arial"/>
            </a:endParaRPr>
          </a:p>
        </p:txBody>
      </p:sp>
      <p:sp>
        <p:nvSpPr>
          <p:cNvPr id="196" name="Google Shape;196;g3cfa7fadc93_0_33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97" name="Google Shape;197;g3cfa7fadc93_0_33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98" name="Google Shape;198;g3cfa7fadc93_0_332"/>
          <p:cNvSpPr txBox="1"/>
          <p:nvPr>
            <p:ph idx="12" type="sldNum"/>
          </p:nvPr>
        </p:nvSpPr>
        <p:spPr>
          <a:xfrm>
            <a:off x="11296600" y="6594771"/>
            <a:ext cx="731700" cy="2229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9" name="Shape 199"/>
        <p:cNvGrpSpPr/>
        <p:nvPr/>
      </p:nvGrpSpPr>
      <p:grpSpPr>
        <a:xfrm>
          <a:off x="0" y="0"/>
          <a:ext cx="0" cy="0"/>
          <a:chOff x="0" y="0"/>
          <a:chExt cx="0" cy="0"/>
        </a:xfrm>
      </p:grpSpPr>
      <p:sp>
        <p:nvSpPr>
          <p:cNvPr id="200" name="Google Shape;200;g3cfa7fadc93_0_339"/>
          <p:cNvSpPr txBox="1"/>
          <p:nvPr>
            <p:ph idx="1" type="body"/>
          </p:nvPr>
        </p:nvSpPr>
        <p:spPr>
          <a:xfrm>
            <a:off x="966600" y="5830068"/>
            <a:ext cx="10263300" cy="6141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Clr>
                <a:schemeClr val="dk1"/>
              </a:buClr>
              <a:buSzPts val="1700"/>
              <a:buNone/>
              <a:defRPr>
                <a:solidFill>
                  <a:schemeClr val="dk1"/>
                </a:solidFill>
              </a:defRPr>
            </a:lvl1pPr>
          </a:lstStyle>
          <a:p/>
        </p:txBody>
      </p:sp>
      <p:sp>
        <p:nvSpPr>
          <p:cNvPr id="201" name="Google Shape;201;g3cfa7fadc93_0_339"/>
          <p:cNvSpPr txBox="1"/>
          <p:nvPr>
            <p:ph idx="12" type="sldNum"/>
          </p:nvPr>
        </p:nvSpPr>
        <p:spPr>
          <a:xfrm>
            <a:off x="11381736" y="6333135"/>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 bullets" type="obj">
  <p:cSld name="OBJECT">
    <p:spTree>
      <p:nvGrpSpPr>
        <p:cNvPr id="42" name="Shape 42"/>
        <p:cNvGrpSpPr/>
        <p:nvPr/>
      </p:nvGrpSpPr>
      <p:grpSpPr>
        <a:xfrm>
          <a:off x="0" y="0"/>
          <a:ext cx="0" cy="0"/>
          <a:chOff x="0" y="0"/>
          <a:chExt cx="0" cy="0"/>
        </a:xfrm>
      </p:grpSpPr>
      <p:sp>
        <p:nvSpPr>
          <p:cNvPr id="43" name="Google Shape;43;p42"/>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2"/>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2"/>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IMAGE-Izq+TEXT">
  <p:cSld name="1-IMAGE-Izq+TEXT">
    <p:spTree>
      <p:nvGrpSpPr>
        <p:cNvPr id="46" name="Shape 46"/>
        <p:cNvGrpSpPr/>
        <p:nvPr/>
      </p:nvGrpSpPr>
      <p:grpSpPr>
        <a:xfrm>
          <a:off x="0" y="0"/>
          <a:ext cx="0" cy="0"/>
          <a:chOff x="0" y="0"/>
          <a:chExt cx="0" cy="0"/>
        </a:xfrm>
      </p:grpSpPr>
      <p:sp>
        <p:nvSpPr>
          <p:cNvPr id="47" name="Google Shape;47;g341b83b4efe_0_313"/>
          <p:cNvSpPr/>
          <p:nvPr>
            <p:ph idx="2" type="pic"/>
          </p:nvPr>
        </p:nvSpPr>
        <p:spPr>
          <a:xfrm>
            <a:off x="0" y="0"/>
            <a:ext cx="5676900" cy="6858000"/>
          </a:xfrm>
          <a:prstGeom prst="rect">
            <a:avLst/>
          </a:prstGeom>
          <a:noFill/>
          <a:ln>
            <a:noFill/>
          </a:ln>
        </p:spPr>
      </p:sp>
      <p:sp>
        <p:nvSpPr>
          <p:cNvPr id="48" name="Google Shape;48;g341b83b4efe_0_313"/>
          <p:cNvSpPr txBox="1"/>
          <p:nvPr>
            <p:ph type="title"/>
          </p:nvPr>
        </p:nvSpPr>
        <p:spPr>
          <a:xfrm>
            <a:off x="458808" y="483269"/>
            <a:ext cx="1641300" cy="2463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18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 name="Google Shape;49;g341b83b4efe_0_313"/>
          <p:cNvCxnSpPr/>
          <p:nvPr/>
        </p:nvCxnSpPr>
        <p:spPr>
          <a:xfrm>
            <a:off x="381000" y="422847"/>
            <a:ext cx="0" cy="393600"/>
          </a:xfrm>
          <a:prstGeom prst="straightConnector1">
            <a:avLst/>
          </a:prstGeom>
          <a:noFill/>
          <a:ln cap="flat" cmpd="sng" w="38100">
            <a:solidFill>
              <a:schemeClr val="accent2"/>
            </a:solidFill>
            <a:prstDash val="solid"/>
            <a:miter lim="800000"/>
            <a:headEnd len="sm" w="sm" type="none"/>
            <a:tailEnd len="sm" w="sm" type="none"/>
          </a:ln>
        </p:spPr>
      </p:cxnSp>
      <p:sp>
        <p:nvSpPr>
          <p:cNvPr id="50" name="Google Shape;50;g341b83b4efe_0_313"/>
          <p:cNvSpPr txBox="1"/>
          <p:nvPr>
            <p:ph idx="1" type="body"/>
          </p:nvPr>
        </p:nvSpPr>
        <p:spPr>
          <a:xfrm>
            <a:off x="6566474" y="1619250"/>
            <a:ext cx="2799900" cy="349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341b83b4efe_0_313"/>
          <p:cNvSpPr txBox="1"/>
          <p:nvPr>
            <p:ph idx="3" type="body"/>
          </p:nvPr>
        </p:nvSpPr>
        <p:spPr>
          <a:xfrm>
            <a:off x="6566474" y="1955800"/>
            <a:ext cx="2799900" cy="34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i="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g341b83b4efe_0_313"/>
          <p:cNvSpPr txBox="1"/>
          <p:nvPr>
            <p:ph idx="4" type="body"/>
          </p:nvPr>
        </p:nvSpPr>
        <p:spPr>
          <a:xfrm>
            <a:off x="6565899" y="2698750"/>
            <a:ext cx="4831800" cy="2640000"/>
          </a:xfrm>
          <a:prstGeom prst="rect">
            <a:avLst/>
          </a:prstGeom>
          <a:noFill/>
          <a:ln>
            <a:noFill/>
          </a:ln>
        </p:spPr>
        <p:txBody>
          <a:bodyPr anchorCtr="0" anchor="t" bIns="45700" lIns="91425" spcFirstLastPara="1" rIns="91425" wrap="square" tIns="45700">
            <a:noAutofit/>
          </a:bodyPr>
          <a:lstStyle>
            <a:lvl1pPr indent="-228600" lvl="0" marL="457200" algn="l">
              <a:lnSpc>
                <a:spcPct val="162000"/>
              </a:lnSpc>
              <a:spcBef>
                <a:spcPts val="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g341b83b4efe_0_313"/>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4" name="Shape 54"/>
        <p:cNvGrpSpPr/>
        <p:nvPr/>
      </p:nvGrpSpPr>
      <p:grpSpPr>
        <a:xfrm>
          <a:off x="0" y="0"/>
          <a:ext cx="0" cy="0"/>
          <a:chOff x="0" y="0"/>
          <a:chExt cx="0" cy="0"/>
        </a:xfrm>
      </p:grpSpPr>
      <p:sp>
        <p:nvSpPr>
          <p:cNvPr id="55" name="Google Shape;55;p43"/>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 name="Google Shape;56;p43"/>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57" name="Google Shape;57;p43"/>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58" name="Google Shape;58;p43"/>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43"/>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clipart&#10;&#10;Description automatically generated" id="60" name="Google Shape;60;p43"/>
          <p:cNvPicPr preferRelativeResize="0"/>
          <p:nvPr/>
        </p:nvPicPr>
        <p:blipFill rotWithShape="1">
          <a:blip r:embed="rId3">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41"/>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 name="Google Shape;63;p41"/>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64" name="Google Shape;64;p41"/>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65" name="Google Shape;65;p41"/>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594A5"/>
              </a:buClr>
              <a:buSzPts val="4200"/>
              <a:buFont typeface="Arial"/>
              <a:buNone/>
              <a:defRPr sz="4200">
                <a:solidFill>
                  <a:srgbClr val="7594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1"/>
          <p:cNvSpPr txBox="1"/>
          <p:nvPr>
            <p:ph idx="1" type="subTitle"/>
          </p:nvPr>
        </p:nvSpPr>
        <p:spPr>
          <a:xfrm>
            <a:off x="2209800" y="3727448"/>
            <a:ext cx="9144000" cy="925832"/>
          </a:xfrm>
          <a:prstGeom prst="rect">
            <a:avLst/>
          </a:prstGeom>
          <a:noFill/>
          <a:ln>
            <a:noFill/>
          </a:ln>
        </p:spPr>
        <p:txBody>
          <a:bodyPr anchorCtr="0" anchor="t" bIns="0" lIns="91425" spcFirstLastPara="1" rIns="91425" wrap="square" tIns="0">
            <a:noAutofit/>
          </a:bodyPr>
          <a:lstStyle>
            <a:lvl1pPr lvl="0" algn="r">
              <a:lnSpc>
                <a:spcPct val="100000"/>
              </a:lnSpc>
              <a:spcBef>
                <a:spcPts val="0"/>
              </a:spcBef>
              <a:spcAft>
                <a:spcPts val="0"/>
              </a:spcAft>
              <a:buSzPts val="2400"/>
              <a:buFont typeface="Arial"/>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7" name="Google Shape;67;p41"/>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8" name="Google Shape;68;p41"/>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69" name="Google Shape;69;p41"/>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70" name="Google Shape;70;p41"/>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71" name="Google Shape;71;p41"/>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72" name="Google Shape;72;p41"/>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73" name="Shape 73"/>
        <p:cNvGrpSpPr/>
        <p:nvPr/>
      </p:nvGrpSpPr>
      <p:grpSpPr>
        <a:xfrm>
          <a:off x="0" y="0"/>
          <a:ext cx="0" cy="0"/>
          <a:chOff x="0" y="0"/>
          <a:chExt cx="0" cy="0"/>
        </a:xfrm>
      </p:grpSpPr>
      <p:sp>
        <p:nvSpPr>
          <p:cNvPr id="74" name="Google Shape;74;p44"/>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 name="Google Shape;75;p44"/>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76" name="Google Shape;76;p44"/>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77" name="Google Shape;77;p44"/>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44"/>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9" name="Google Shape;79;p44"/>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80" name="Google Shape;80;p44"/>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81" name="Google Shape;81;p44"/>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82" name="Google Shape;82;p44"/>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83" name="Google Shape;83;p44"/>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84" name="Shape 84"/>
        <p:cNvGrpSpPr/>
        <p:nvPr/>
      </p:nvGrpSpPr>
      <p:grpSpPr>
        <a:xfrm>
          <a:off x="0" y="0"/>
          <a:ext cx="0" cy="0"/>
          <a:chOff x="0" y="0"/>
          <a:chExt cx="0" cy="0"/>
        </a:xfrm>
      </p:grpSpPr>
      <p:sp>
        <p:nvSpPr>
          <p:cNvPr id="85" name="Google Shape;85;p45"/>
          <p:cNvSpPr txBox="1"/>
          <p:nvPr>
            <p:ph type="title"/>
          </p:nvPr>
        </p:nvSpPr>
        <p:spPr>
          <a:xfrm>
            <a:off x="975360" y="365129"/>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3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5"/>
          <p:cNvSpPr txBox="1"/>
          <p:nvPr>
            <p:ph idx="1" type="body"/>
          </p:nvPr>
        </p:nvSpPr>
        <p:spPr>
          <a:xfrm>
            <a:off x="975361" y="1280160"/>
            <a:ext cx="10509503" cy="481584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7" name="Google Shape;87;p45"/>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howMasterSp="0">
  <p:cSld name="Title Slide ">
    <p:spTree>
      <p:nvGrpSpPr>
        <p:cNvPr id="88" name="Shape 88"/>
        <p:cNvGrpSpPr/>
        <p:nvPr/>
      </p:nvGrpSpPr>
      <p:grpSpPr>
        <a:xfrm>
          <a:off x="0" y="0"/>
          <a:ext cx="0" cy="0"/>
          <a:chOff x="0" y="0"/>
          <a:chExt cx="0" cy="0"/>
        </a:xfrm>
      </p:grpSpPr>
      <p:sp>
        <p:nvSpPr>
          <p:cNvPr id="89" name="Google Shape;89;g35ff48e154f_1_233"/>
          <p:cNvSpPr txBox="1"/>
          <p:nvPr>
            <p:ph idx="1" type="subTitle"/>
          </p:nvPr>
        </p:nvSpPr>
        <p:spPr>
          <a:xfrm>
            <a:off x="1062367" y="2048450"/>
            <a:ext cx="9144000" cy="1076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0" name="Google Shape;90;g35ff48e154f_1_233"/>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 name="Google Shape;91;g35ff48e154f_1_233"/>
          <p:cNvSpPr txBox="1"/>
          <p:nvPr>
            <p:ph type="title"/>
          </p:nvPr>
        </p:nvSpPr>
        <p:spPr>
          <a:xfrm>
            <a:off x="1003916" y="675860"/>
            <a:ext cx="10515600" cy="1325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369"/>
              </a:buClr>
              <a:buSzPts val="3200"/>
              <a:buFont typeface="Play"/>
              <a:buNone/>
              <a:defRPr>
                <a:solidFill>
                  <a:srgbClr val="006369"/>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2" name="Google Shape;92;g35ff48e154f_1_233"/>
          <p:cNvCxnSpPr/>
          <p:nvPr/>
        </p:nvCxnSpPr>
        <p:spPr>
          <a:xfrm>
            <a:off x="9682140" y="5987598"/>
            <a:ext cx="0" cy="525300"/>
          </a:xfrm>
          <a:prstGeom prst="straightConnector1">
            <a:avLst/>
          </a:prstGeom>
          <a:noFill/>
          <a:ln cap="flat" cmpd="sng" w="9525">
            <a:solidFill>
              <a:srgbClr val="D0D0D2"/>
            </a:solidFill>
            <a:prstDash val="solid"/>
            <a:miter lim="800000"/>
            <a:headEnd len="sm" w="sm" type="none"/>
            <a:tailEnd len="sm" w="sm" type="none"/>
          </a:ln>
        </p:spPr>
      </p:cxnSp>
      <p:pic>
        <p:nvPicPr>
          <p:cNvPr id="93" name="Google Shape;93;g35ff48e154f_1_233"/>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94" name="Google Shape;94;g35ff48e154f_1_233"/>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4" Type="http://schemas.openxmlformats.org/officeDocument/2006/relationships/slideLayout" Target="../slideLayouts/slideLayout26.xml"/><Relationship Id="rId23" Type="http://schemas.openxmlformats.org/officeDocument/2006/relationships/slideLayout" Target="../slideLayouts/slideLayout25.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25" Type="http://schemas.openxmlformats.org/officeDocument/2006/relationships/theme" Target="../theme/theme3.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9" Type="http://schemas.openxmlformats.org/officeDocument/2006/relationships/slideLayout" Target="../slideLayouts/slideLayout21.xml"/><Relationship Id="rId1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3a6fcc4137f_0_235"/>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marR="0" rtl="0" algn="l">
              <a:lnSpc>
                <a:spcPct val="90000"/>
              </a:lnSpc>
              <a:spcBef>
                <a:spcPts val="0"/>
              </a:spcBef>
              <a:spcAft>
                <a:spcPts val="0"/>
              </a:spcAft>
              <a:buClr>
                <a:srgbClr val="008D70"/>
              </a:buClr>
              <a:buSzPts val="3400"/>
              <a:buFont typeface="Arial"/>
              <a:buNone/>
              <a:defRPr b="0" i="0" sz="3400" u="none" cap="none" strike="noStrike">
                <a:solidFill>
                  <a:srgbClr val="008D7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3a6fcc4137f_0_235"/>
          <p:cNvSpPr/>
          <p:nvPr/>
        </p:nvSpPr>
        <p:spPr>
          <a:xfrm>
            <a:off x="0" y="0"/>
            <a:ext cx="555300" cy="66549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 name="Google Shape;12;g3a6fcc4137f_0_235"/>
          <p:cNvSpPr/>
          <p:nvPr/>
        </p:nvSpPr>
        <p:spPr>
          <a:xfrm>
            <a:off x="0" y="6654800"/>
            <a:ext cx="12192000" cy="203100"/>
          </a:xfrm>
          <a:prstGeom prst="rect">
            <a:avLst/>
          </a:prstGeom>
          <a:solidFill>
            <a:srgbClr val="008D7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 name="Google Shape;13;g3a6fcc4137f_0_235"/>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g3a6fcc4137f_0_235"/>
          <p:cNvSpPr txBox="1"/>
          <p:nvPr>
            <p:ph idx="1" type="body"/>
          </p:nvPr>
        </p:nvSpPr>
        <p:spPr>
          <a:xfrm>
            <a:off x="975360" y="1280162"/>
            <a:ext cx="10515600" cy="5039400"/>
          </a:xfrm>
          <a:prstGeom prst="rect">
            <a:avLst/>
          </a:prstGeom>
          <a:noFill/>
          <a:ln>
            <a:noFill/>
          </a:ln>
        </p:spPr>
        <p:txBody>
          <a:bodyPr anchorCtr="0" anchor="t" bIns="0" lIns="91425" spcFirstLastPara="1" rIns="91425" wrap="square" tIns="0">
            <a:noAutofit/>
          </a:bodyPr>
          <a:lstStyle>
            <a:lvl1pPr indent="-228600" lvl="0" marL="457200" marR="0" rtl="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100000"/>
              </a:lnSpc>
              <a:spcBef>
                <a:spcPts val="60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0"/>
              </a:spcBef>
              <a:spcAft>
                <a:spcPts val="0"/>
              </a:spcAft>
              <a:buClr>
                <a:srgbClr val="008D70"/>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drawing of a cartoon character&#10;&#10;Description automatically generated" id="15" name="Google Shape;15;g3a6fcc4137f_0_235"/>
          <p:cNvPicPr preferRelativeResize="0"/>
          <p:nvPr/>
        </p:nvPicPr>
        <p:blipFill rotWithShape="1">
          <a:blip r:embed="rId1">
            <a:alphaModFix/>
          </a:blip>
          <a:srcRect b="0" l="0" r="0" t="0"/>
          <a:stretch/>
        </p:blipFill>
        <p:spPr>
          <a:xfrm>
            <a:off x="268562" y="6025828"/>
            <a:ext cx="487045" cy="48704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 name="Shape 36"/>
        <p:cNvGrpSpPr/>
        <p:nvPr/>
      </p:nvGrpSpPr>
      <p:grpSpPr>
        <a:xfrm>
          <a:off x="0" y="0"/>
          <a:ext cx="0" cy="0"/>
          <a:chOff x="0" y="0"/>
          <a:chExt cx="0" cy="0"/>
        </a:xfrm>
      </p:grpSpPr>
      <p:sp>
        <p:nvSpPr>
          <p:cNvPr id="37" name="Google Shape;37;p40"/>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marR="0" rtl="0" algn="l">
              <a:lnSpc>
                <a:spcPct val="90000"/>
              </a:lnSpc>
              <a:spcBef>
                <a:spcPts val="0"/>
              </a:spcBef>
              <a:spcAft>
                <a:spcPts val="0"/>
              </a:spcAft>
              <a:buClr>
                <a:srgbClr val="A4BF60"/>
              </a:buClr>
              <a:buSzPts val="3400"/>
              <a:buFont typeface="Arial"/>
              <a:buNone/>
              <a:defRPr b="0" i="0" sz="3400" u="none" cap="none" strike="noStrike">
                <a:solidFill>
                  <a:srgbClr val="A4BF6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 name="Google Shape;38;p40"/>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marR="0" rtl="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100000"/>
              </a:lnSpc>
              <a:spcBef>
                <a:spcPts val="60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0"/>
              </a:spcBef>
              <a:spcAft>
                <a:spcPts val="0"/>
              </a:spcAft>
              <a:buClr>
                <a:srgbClr val="A4BF60"/>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 name="Google Shape;39;p40"/>
          <p:cNvSpPr/>
          <p:nvPr/>
        </p:nvSpPr>
        <p:spPr>
          <a:xfrm>
            <a:off x="0" y="0"/>
            <a:ext cx="555413" cy="66548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 name="Google Shape;40;p40"/>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 name="Google Shape;41;p40"/>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0" Type="http://schemas.openxmlformats.org/officeDocument/2006/relationships/image" Target="../media/image36.png"/><Relationship Id="rId22" Type="http://schemas.openxmlformats.org/officeDocument/2006/relationships/image" Target="../media/image42.png"/><Relationship Id="rId21" Type="http://schemas.openxmlformats.org/officeDocument/2006/relationships/image" Target="../media/image54.png"/><Relationship Id="rId24" Type="http://schemas.openxmlformats.org/officeDocument/2006/relationships/image" Target="../media/image61.png"/><Relationship Id="rId23" Type="http://schemas.openxmlformats.org/officeDocument/2006/relationships/image" Target="../media/image51.png"/><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5.jpg"/><Relationship Id="rId9" Type="http://schemas.openxmlformats.org/officeDocument/2006/relationships/image" Target="../media/image40.png"/><Relationship Id="rId26" Type="http://schemas.openxmlformats.org/officeDocument/2006/relationships/image" Target="../media/image52.png"/><Relationship Id="rId25" Type="http://schemas.openxmlformats.org/officeDocument/2006/relationships/image" Target="../media/image55.png"/><Relationship Id="rId28" Type="http://schemas.openxmlformats.org/officeDocument/2006/relationships/image" Target="../media/image49.png"/><Relationship Id="rId27"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27.png"/><Relationship Id="rId29" Type="http://schemas.openxmlformats.org/officeDocument/2006/relationships/image" Target="../media/image47.png"/><Relationship Id="rId7" Type="http://schemas.openxmlformats.org/officeDocument/2006/relationships/image" Target="../media/image26.png"/><Relationship Id="rId8" Type="http://schemas.openxmlformats.org/officeDocument/2006/relationships/image" Target="../media/image28.png"/><Relationship Id="rId31" Type="http://schemas.openxmlformats.org/officeDocument/2006/relationships/image" Target="../media/image57.png"/><Relationship Id="rId30" Type="http://schemas.openxmlformats.org/officeDocument/2006/relationships/image" Target="../media/image56.png"/><Relationship Id="rId11" Type="http://schemas.openxmlformats.org/officeDocument/2006/relationships/image" Target="../media/image29.png"/><Relationship Id="rId33" Type="http://schemas.openxmlformats.org/officeDocument/2006/relationships/hyperlink" Target="http://pomonaacts.org" TargetMode="External"/><Relationship Id="rId10" Type="http://schemas.openxmlformats.org/officeDocument/2006/relationships/image" Target="../media/image53.png"/><Relationship Id="rId32" Type="http://schemas.openxmlformats.org/officeDocument/2006/relationships/image" Target="../media/image59.png"/><Relationship Id="rId13" Type="http://schemas.openxmlformats.org/officeDocument/2006/relationships/image" Target="../media/image44.png"/><Relationship Id="rId35" Type="http://schemas.openxmlformats.org/officeDocument/2006/relationships/image" Target="../media/image63.png"/><Relationship Id="rId12" Type="http://schemas.openxmlformats.org/officeDocument/2006/relationships/image" Target="../media/image35.png"/><Relationship Id="rId34" Type="http://schemas.openxmlformats.org/officeDocument/2006/relationships/image" Target="../media/image58.png"/><Relationship Id="rId15" Type="http://schemas.openxmlformats.org/officeDocument/2006/relationships/image" Target="../media/image33.png"/><Relationship Id="rId14" Type="http://schemas.openxmlformats.org/officeDocument/2006/relationships/image" Target="../media/image30.png"/><Relationship Id="rId36" Type="http://schemas.openxmlformats.org/officeDocument/2006/relationships/image" Target="../media/image62.png"/><Relationship Id="rId17" Type="http://schemas.openxmlformats.org/officeDocument/2006/relationships/image" Target="../media/image50.png"/><Relationship Id="rId16" Type="http://schemas.openxmlformats.org/officeDocument/2006/relationships/image" Target="../media/image45.png"/><Relationship Id="rId19" Type="http://schemas.openxmlformats.org/officeDocument/2006/relationships/image" Target="../media/image39.png"/><Relationship Id="rId18"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60.jpg"/></Relationships>
</file>

<file path=ppt/slides/_rels/slide16.xml.rels><?xml version="1.0" encoding="UTF-8" standalone="yes"?><Relationships xmlns="http://schemas.openxmlformats.org/package/2006/relationships"><Relationship Id="rId20" Type="http://schemas.openxmlformats.org/officeDocument/2006/relationships/image" Target="../media/image36.png"/><Relationship Id="rId22" Type="http://schemas.openxmlformats.org/officeDocument/2006/relationships/image" Target="../media/image42.png"/><Relationship Id="rId21" Type="http://schemas.openxmlformats.org/officeDocument/2006/relationships/image" Target="../media/image54.png"/><Relationship Id="rId24" Type="http://schemas.openxmlformats.org/officeDocument/2006/relationships/image" Target="../media/image61.png"/><Relationship Id="rId23" Type="http://schemas.openxmlformats.org/officeDocument/2006/relationships/image" Target="../media/image51.png"/><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5.jpg"/><Relationship Id="rId9" Type="http://schemas.openxmlformats.org/officeDocument/2006/relationships/image" Target="../media/image40.png"/><Relationship Id="rId26" Type="http://schemas.openxmlformats.org/officeDocument/2006/relationships/image" Target="../media/image52.png"/><Relationship Id="rId25" Type="http://schemas.openxmlformats.org/officeDocument/2006/relationships/image" Target="../media/image55.png"/><Relationship Id="rId28" Type="http://schemas.openxmlformats.org/officeDocument/2006/relationships/image" Target="../media/image49.png"/><Relationship Id="rId27"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27.png"/><Relationship Id="rId29" Type="http://schemas.openxmlformats.org/officeDocument/2006/relationships/image" Target="../media/image47.png"/><Relationship Id="rId7" Type="http://schemas.openxmlformats.org/officeDocument/2006/relationships/image" Target="../media/image26.png"/><Relationship Id="rId8" Type="http://schemas.openxmlformats.org/officeDocument/2006/relationships/image" Target="../media/image28.png"/><Relationship Id="rId31" Type="http://schemas.openxmlformats.org/officeDocument/2006/relationships/image" Target="../media/image57.png"/><Relationship Id="rId30" Type="http://schemas.openxmlformats.org/officeDocument/2006/relationships/image" Target="../media/image56.png"/><Relationship Id="rId11" Type="http://schemas.openxmlformats.org/officeDocument/2006/relationships/image" Target="../media/image29.png"/><Relationship Id="rId33" Type="http://schemas.openxmlformats.org/officeDocument/2006/relationships/hyperlink" Target="http://pomonaacts.org" TargetMode="External"/><Relationship Id="rId10" Type="http://schemas.openxmlformats.org/officeDocument/2006/relationships/image" Target="../media/image53.png"/><Relationship Id="rId32" Type="http://schemas.openxmlformats.org/officeDocument/2006/relationships/image" Target="../media/image59.png"/><Relationship Id="rId13" Type="http://schemas.openxmlformats.org/officeDocument/2006/relationships/image" Target="../media/image44.png"/><Relationship Id="rId35" Type="http://schemas.openxmlformats.org/officeDocument/2006/relationships/image" Target="../media/image63.png"/><Relationship Id="rId12" Type="http://schemas.openxmlformats.org/officeDocument/2006/relationships/image" Target="../media/image35.png"/><Relationship Id="rId34" Type="http://schemas.openxmlformats.org/officeDocument/2006/relationships/image" Target="../media/image58.png"/><Relationship Id="rId15" Type="http://schemas.openxmlformats.org/officeDocument/2006/relationships/image" Target="../media/image33.png"/><Relationship Id="rId14" Type="http://schemas.openxmlformats.org/officeDocument/2006/relationships/image" Target="../media/image30.png"/><Relationship Id="rId36" Type="http://schemas.openxmlformats.org/officeDocument/2006/relationships/image" Target="../media/image66.png"/><Relationship Id="rId17" Type="http://schemas.openxmlformats.org/officeDocument/2006/relationships/image" Target="../media/image50.png"/><Relationship Id="rId16" Type="http://schemas.openxmlformats.org/officeDocument/2006/relationships/image" Target="../media/image45.png"/><Relationship Id="rId19" Type="http://schemas.openxmlformats.org/officeDocument/2006/relationships/image" Target="../media/image39.png"/><Relationship Id="rId1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3a6fcc4137f_0_229"/>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Clr>
                <a:srgbClr val="DAE2E6"/>
              </a:buClr>
              <a:buSzPts val="4200"/>
              <a:buFont typeface="Arial"/>
              <a:buNone/>
            </a:pPr>
            <a:r>
              <a:rPr lang="en-US">
                <a:solidFill>
                  <a:srgbClr val="DAE2E6"/>
                </a:solidFill>
              </a:rPr>
              <a:t>SoCalREN Q1 2026 Regional Workforce Alliance Meeting </a:t>
            </a:r>
            <a:endParaRPr i="1">
              <a:solidFill>
                <a:srgbClr val="DAE2E6"/>
              </a:solidFill>
            </a:endParaRPr>
          </a:p>
          <a:p>
            <a:pPr indent="0" lvl="0" marL="0" rtl="0" algn="r">
              <a:lnSpc>
                <a:spcPct val="90000"/>
              </a:lnSpc>
              <a:spcBef>
                <a:spcPts val="0"/>
              </a:spcBef>
              <a:spcAft>
                <a:spcPts val="0"/>
              </a:spcAft>
              <a:buClr>
                <a:srgbClr val="7594A5"/>
              </a:buClr>
              <a:buSzPts val="4200"/>
              <a:buFont typeface="Arial"/>
              <a:buNone/>
            </a:pPr>
            <a:r>
              <a:t/>
            </a:r>
            <a:endParaRPr/>
          </a:p>
        </p:txBody>
      </p:sp>
      <p:sp>
        <p:nvSpPr>
          <p:cNvPr id="207" name="Google Shape;207;g3a6fcc4137f_0_229"/>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Autofit/>
          </a:bodyPr>
          <a:lstStyle/>
          <a:p>
            <a:pPr indent="0" lvl="0" marL="0" rtl="0" algn="r">
              <a:spcBef>
                <a:spcPts val="0"/>
              </a:spcBef>
              <a:spcAft>
                <a:spcPts val="0"/>
              </a:spcAft>
              <a:buSzPts val="2400"/>
              <a:buFont typeface="Arial"/>
              <a:buNone/>
            </a:pPr>
            <a:r>
              <a:rPr lang="en-US" sz="2600"/>
              <a:t>March 18, 2026</a:t>
            </a:r>
            <a:endParaRPr sz="2600"/>
          </a:p>
          <a:p>
            <a:pPr indent="0" lvl="0" marL="0" rtl="0" algn="r">
              <a:spcBef>
                <a:spcPts val="0"/>
              </a:spcBef>
              <a:spcAft>
                <a:spcPts val="0"/>
              </a:spcAft>
              <a:buNone/>
            </a:pPr>
            <a:r>
              <a:rPr lang="en-US" sz="2600"/>
              <a:t>   Lyle Center for Regenerative Studies </a:t>
            </a:r>
            <a:endParaRPr sz="2600"/>
          </a:p>
          <a:p>
            <a:pPr indent="0" lvl="0" marL="0" rtl="0" algn="r">
              <a:spcBef>
                <a:spcPts val="0"/>
              </a:spcBef>
              <a:spcAft>
                <a:spcPts val="0"/>
              </a:spcAft>
              <a:buNone/>
            </a:pPr>
            <a:r>
              <a:rPr lang="en-US" sz="2600"/>
              <a:t>Cal Poly Pomona</a:t>
            </a:r>
            <a:endParaRPr sz="2600"/>
          </a:p>
        </p:txBody>
      </p:sp>
      <p:sp>
        <p:nvSpPr>
          <p:cNvPr id="208" name="Google Shape;208;g3a6fcc4137f_0_229"/>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cfa7fadc93_0_27"/>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sp>
        <p:nvSpPr>
          <p:cNvPr id="290" name="Google Shape;290;g3cfa7fadc93_0_27"/>
          <p:cNvSpPr txBox="1"/>
          <p:nvPr>
            <p:ph idx="1" type="body"/>
          </p:nvPr>
        </p:nvSpPr>
        <p:spPr>
          <a:xfrm>
            <a:off x="975360" y="1280161"/>
            <a:ext cx="10515600" cy="5039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pic>
        <p:nvPicPr>
          <p:cNvPr id="291" name="Google Shape;291;g3cfa7fadc93_0_27" title="Screenshot 2026-03-13 at 6.28.00 PM.png"/>
          <p:cNvPicPr preferRelativeResize="0"/>
          <p:nvPr/>
        </p:nvPicPr>
        <p:blipFill>
          <a:blip r:embed="rId3">
            <a:alphaModFix/>
          </a:blip>
          <a:stretch>
            <a:fillRect/>
          </a:stretch>
        </p:blipFill>
        <p:spPr>
          <a:xfrm>
            <a:off x="83820" y="0"/>
            <a:ext cx="1202436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cfa7fadc93_0_42"/>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sp>
        <p:nvSpPr>
          <p:cNvPr id="298" name="Google Shape;298;g3cfa7fadc93_0_42"/>
          <p:cNvSpPr txBox="1"/>
          <p:nvPr>
            <p:ph idx="1" type="body"/>
          </p:nvPr>
        </p:nvSpPr>
        <p:spPr>
          <a:xfrm>
            <a:off x="975360" y="1280161"/>
            <a:ext cx="10515600" cy="5039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pic>
        <p:nvPicPr>
          <p:cNvPr id="299" name="Google Shape;299;g3cfa7fadc93_0_42" title="Screenshot 2026-03-13 at 6.38.56 PM.png"/>
          <p:cNvPicPr preferRelativeResize="0"/>
          <p:nvPr/>
        </p:nvPicPr>
        <p:blipFill>
          <a:blip r:embed="rId3">
            <a:alphaModFix/>
          </a:blip>
          <a:stretch>
            <a:fillRect/>
          </a:stretch>
        </p:blipFill>
        <p:spPr>
          <a:xfrm>
            <a:off x="12041" y="0"/>
            <a:ext cx="12167921" cy="6858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cfa7fadc93_0_352"/>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sp>
        <p:nvSpPr>
          <p:cNvPr id="306" name="Google Shape;306;g3cfa7fadc93_0_352"/>
          <p:cNvSpPr txBox="1"/>
          <p:nvPr>
            <p:ph idx="1" type="body"/>
          </p:nvPr>
        </p:nvSpPr>
        <p:spPr>
          <a:xfrm>
            <a:off x="975360" y="1280161"/>
            <a:ext cx="10515600" cy="5039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pic>
        <p:nvPicPr>
          <p:cNvPr id="307" name="Google Shape;307;g3cfa7fadc93_0_352" title="Screenshot 2026-03-15 at 9.25.32 PM.png"/>
          <p:cNvPicPr preferRelativeResize="0"/>
          <p:nvPr/>
        </p:nvPicPr>
        <p:blipFill>
          <a:blip r:embed="rId3">
            <a:alphaModFix/>
          </a:blip>
          <a:stretch>
            <a:fillRect/>
          </a:stretch>
        </p:blipFill>
        <p:spPr>
          <a:xfrm>
            <a:off x="0" y="15855"/>
            <a:ext cx="12191998" cy="68262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3cfa7fadc93_0_342"/>
          <p:cNvSpPr txBox="1"/>
          <p:nvPr>
            <p:ph idx="1" type="body"/>
          </p:nvPr>
        </p:nvSpPr>
        <p:spPr>
          <a:xfrm>
            <a:off x="6071675" y="184300"/>
            <a:ext cx="57372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Nenetzin Rodriguez, MPA</a:t>
            </a:r>
            <a:endParaRPr b="1" sz="2200"/>
          </a:p>
        </p:txBody>
      </p:sp>
      <p:sp>
        <p:nvSpPr>
          <p:cNvPr id="314" name="Google Shape;314;g3cfa7fadc93_0_342"/>
          <p:cNvSpPr txBox="1"/>
          <p:nvPr>
            <p:ph idx="3" type="body"/>
          </p:nvPr>
        </p:nvSpPr>
        <p:spPr>
          <a:xfrm>
            <a:off x="6071675" y="533500"/>
            <a:ext cx="5618100" cy="5454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80000"/>
              </a:lnSpc>
              <a:spcBef>
                <a:spcPts val="1000"/>
              </a:spcBef>
              <a:spcAft>
                <a:spcPts val="0"/>
              </a:spcAft>
              <a:buClr>
                <a:srgbClr val="000000"/>
              </a:buClr>
              <a:buSzPct val="112643"/>
              <a:buFont typeface="Arial"/>
              <a:buNone/>
            </a:pPr>
            <a:r>
              <a:rPr lang="en-US" sz="2485"/>
              <a:t>Project Manager, The Energy Coalition</a:t>
            </a:r>
            <a:endParaRPr sz="2485"/>
          </a:p>
          <a:p>
            <a:pPr indent="0" lvl="0" marL="0" rtl="0" algn="l">
              <a:lnSpc>
                <a:spcPct val="90000"/>
              </a:lnSpc>
              <a:spcBef>
                <a:spcPts val="1000"/>
              </a:spcBef>
              <a:spcAft>
                <a:spcPts val="600"/>
              </a:spcAft>
              <a:buSzPct val="169704"/>
              <a:buNone/>
            </a:pPr>
            <a:r>
              <a:t/>
            </a:r>
            <a:endParaRPr sz="2129"/>
          </a:p>
        </p:txBody>
      </p:sp>
      <p:sp>
        <p:nvSpPr>
          <p:cNvPr id="315" name="Google Shape;315;g3cfa7fadc93_0_342"/>
          <p:cNvSpPr txBox="1"/>
          <p:nvPr>
            <p:ph idx="4" type="body"/>
          </p:nvPr>
        </p:nvSpPr>
        <p:spPr>
          <a:xfrm>
            <a:off x="5918075" y="907450"/>
            <a:ext cx="5925300" cy="56727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500"/>
              <a:buFont typeface="Arial"/>
              <a:buNone/>
            </a:pPr>
            <a:r>
              <a:rPr lang="en-US" sz="1400">
                <a:solidFill>
                  <a:srgbClr val="1A1A1A"/>
                </a:solidFill>
              </a:rPr>
              <a:t>Nenetzin Rodriguez is Project Manager for the Pomona ACTS Project at The Energy Coalition, where she leads community based initiatives focused on clean energy, environmental justice, and public health. She brings more than 12 years of experience in civic engagement across energy efficiency, active transportation, public policy, and K-12 STEM education.</a:t>
            </a:r>
            <a:endParaRPr sz="1400">
              <a:solidFill>
                <a:srgbClr val="1A1A1A"/>
              </a:solidFill>
            </a:endParaRPr>
          </a:p>
          <a:p>
            <a:pPr indent="0" lvl="0" marL="0" rtl="0" algn="l">
              <a:lnSpc>
                <a:spcPct val="115000"/>
              </a:lnSpc>
              <a:spcBef>
                <a:spcPts val="0"/>
              </a:spcBef>
              <a:spcAft>
                <a:spcPts val="0"/>
              </a:spcAft>
              <a:buClr>
                <a:schemeClr val="dk1"/>
              </a:buClr>
              <a:buSzPts val="1500"/>
              <a:buFont typeface="Arial"/>
              <a:buNone/>
            </a:pPr>
            <a:r>
              <a:t/>
            </a:r>
            <a:endParaRPr sz="1400">
              <a:solidFill>
                <a:srgbClr val="1A1A1A"/>
              </a:solidFill>
            </a:endParaRPr>
          </a:p>
          <a:p>
            <a:pPr indent="0" lvl="0" marL="0" rtl="0" algn="l">
              <a:lnSpc>
                <a:spcPct val="115000"/>
              </a:lnSpc>
              <a:spcBef>
                <a:spcPts val="0"/>
              </a:spcBef>
              <a:spcAft>
                <a:spcPts val="0"/>
              </a:spcAft>
              <a:buClr>
                <a:schemeClr val="dk1"/>
              </a:buClr>
              <a:buSzPts val="1500"/>
              <a:buFont typeface="Arial"/>
              <a:buNone/>
            </a:pPr>
            <a:r>
              <a:rPr lang="en-US" sz="1400">
                <a:solidFill>
                  <a:srgbClr val="1A1A1A"/>
                </a:solidFill>
              </a:rPr>
              <a:t>Her work has included helping launch the first Safe Routes to School Program for Pasadena Unified School District, leading pedestrian and bicycle safety campaigns for the City of Pasadena, and advancing environmental policy and programming that expand outdoor education and access to green spaces in the San Gabriel Valley. Most recently, she led outreach efforts for electrification upgrades across 53 homes in Bassett Avocado Heights and surrounding communities, supporting the installation of solar, battery storage, heat pump water heaters, and induction stoves.</a:t>
            </a:r>
            <a:endParaRPr sz="1400">
              <a:solidFill>
                <a:srgbClr val="1A1A1A"/>
              </a:solidFill>
            </a:endParaRPr>
          </a:p>
          <a:p>
            <a:pPr indent="0" lvl="0" marL="0" rtl="0" algn="l">
              <a:lnSpc>
                <a:spcPct val="115000"/>
              </a:lnSpc>
              <a:spcBef>
                <a:spcPts val="0"/>
              </a:spcBef>
              <a:spcAft>
                <a:spcPts val="0"/>
              </a:spcAft>
              <a:buClr>
                <a:schemeClr val="dk1"/>
              </a:buClr>
              <a:buSzPts val="1500"/>
              <a:buFont typeface="Arial"/>
              <a:buNone/>
            </a:pPr>
            <a:r>
              <a:t/>
            </a:r>
            <a:endParaRPr sz="1400">
              <a:solidFill>
                <a:srgbClr val="1A1A1A"/>
              </a:solidFill>
            </a:endParaRPr>
          </a:p>
          <a:p>
            <a:pPr indent="0" lvl="0" marL="0" rtl="0" algn="l">
              <a:lnSpc>
                <a:spcPct val="115000"/>
              </a:lnSpc>
              <a:spcBef>
                <a:spcPts val="0"/>
              </a:spcBef>
              <a:spcAft>
                <a:spcPts val="0"/>
              </a:spcAft>
              <a:buClr>
                <a:schemeClr val="dk1"/>
              </a:buClr>
              <a:buSzPts val="1500"/>
              <a:buFont typeface="Arial"/>
              <a:buNone/>
            </a:pPr>
            <a:r>
              <a:rPr lang="en-US" sz="1400">
                <a:solidFill>
                  <a:srgbClr val="1A1A1A"/>
                </a:solidFill>
              </a:rPr>
              <a:t>Nenetzin holds a Bachelor of Science in Anthropology from the University of California, Riverside, and a Master of Public Administration from California State University, Los Angeles. She also served two years as an AmeriCorps member and was a Congressional Fellow for Congressman Jimmy Gomez in California’s 34th District.</a:t>
            </a:r>
            <a:endParaRPr sz="1400">
              <a:solidFill>
                <a:srgbClr val="1A1A1A"/>
              </a:solidFill>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316" name="Google Shape;316;g3cfa7fadc93_0_342"/>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id="317" name="Google Shape;317;g3cfa7fadc93_0_342" title="Copy of _A4A1291-color (1).jpg"/>
          <p:cNvPicPr preferRelativeResize="0"/>
          <p:nvPr/>
        </p:nvPicPr>
        <p:blipFill rotWithShape="1">
          <a:blip r:embed="rId4">
            <a:alphaModFix/>
          </a:blip>
          <a:srcRect b="0" l="0" r="0" t="0"/>
          <a:stretch/>
        </p:blipFill>
        <p:spPr>
          <a:xfrm>
            <a:off x="1249604" y="533501"/>
            <a:ext cx="4052397" cy="56728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d787842b27_0_6"/>
          <p:cNvSpPr/>
          <p:nvPr/>
        </p:nvSpPr>
        <p:spPr>
          <a:xfrm>
            <a:off x="6268150" y="4167075"/>
            <a:ext cx="2436600" cy="906600"/>
          </a:xfrm>
          <a:prstGeom prst="rect">
            <a:avLst/>
          </a:prstGeom>
          <a:solidFill>
            <a:srgbClr val="663399"/>
          </a:solidFill>
          <a:ln>
            <a:noFill/>
          </a:ln>
        </p:spPr>
        <p:txBody>
          <a:bodyPr anchorCtr="0" anchor="ctr" bIns="82100" lIns="82100" spcFirstLastPara="1" rIns="82100" wrap="square" tIns="82100">
            <a:noAutofit/>
          </a:bodyPr>
          <a:lstStyle/>
          <a:p>
            <a:pPr indent="0" lvl="0" marL="0" rtl="0" algn="ctr">
              <a:spcBef>
                <a:spcPts val="0"/>
              </a:spcBef>
              <a:spcAft>
                <a:spcPts val="0"/>
              </a:spcAft>
              <a:buNone/>
            </a:pPr>
            <a:r>
              <a:t/>
            </a:r>
            <a:endParaRPr sz="1257">
              <a:latin typeface="Noto Sans"/>
              <a:ea typeface="Noto Sans"/>
              <a:cs typeface="Noto Sans"/>
              <a:sym typeface="Noto Sans"/>
            </a:endParaRPr>
          </a:p>
        </p:txBody>
      </p:sp>
      <p:sp>
        <p:nvSpPr>
          <p:cNvPr id="323" name="Google Shape;323;g3d787842b27_0_6"/>
          <p:cNvSpPr txBox="1"/>
          <p:nvPr>
            <p:ph idx="12" type="sldNum"/>
          </p:nvPr>
        </p:nvSpPr>
        <p:spPr>
          <a:xfrm>
            <a:off x="11381736" y="6333135"/>
            <a:ext cx="731700" cy="524700"/>
          </a:xfrm>
          <a:prstGeom prst="rect">
            <a:avLst/>
          </a:prstGeom>
          <a:noFill/>
          <a:ln>
            <a:noFill/>
          </a:ln>
        </p:spPr>
        <p:txBody>
          <a:bodyPr anchorCtr="0" anchor="ctr" bIns="91800" lIns="91800" spcFirstLastPara="1" rIns="91800" wrap="square" tIns="918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324" name="Google Shape;324;g3d787842b27_0_6"/>
          <p:cNvSpPr txBox="1"/>
          <p:nvPr>
            <p:ph idx="4294967295" type="body"/>
          </p:nvPr>
        </p:nvSpPr>
        <p:spPr>
          <a:xfrm>
            <a:off x="622225" y="1356525"/>
            <a:ext cx="5505300" cy="40134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700"/>
              <a:buNone/>
            </a:pPr>
            <a:r>
              <a:rPr b="1" lang="en-US">
                <a:latin typeface="Noto Sans"/>
                <a:ea typeface="Noto Sans"/>
                <a:cs typeface="Noto Sans"/>
                <a:sym typeface="Noto Sans"/>
              </a:rPr>
              <a:t>Workforce Development Plan</a:t>
            </a:r>
            <a:endParaRPr b="1">
              <a:latin typeface="Noto Sans"/>
              <a:ea typeface="Noto Sans"/>
              <a:cs typeface="Noto Sans"/>
              <a:sym typeface="Noto Sans"/>
            </a:endParaRPr>
          </a:p>
          <a:p>
            <a:pPr indent="0" lvl="0" marL="0" rtl="0" algn="l">
              <a:lnSpc>
                <a:spcPct val="100000"/>
              </a:lnSpc>
              <a:spcBef>
                <a:spcPts val="0"/>
              </a:spcBef>
              <a:spcAft>
                <a:spcPts val="0"/>
              </a:spcAft>
              <a:buSzPts val="1700"/>
              <a:buNone/>
            </a:pPr>
            <a:r>
              <a:t/>
            </a:r>
            <a:endParaRPr b="1" sz="900">
              <a:latin typeface="Noto Sans"/>
              <a:ea typeface="Noto Sans"/>
              <a:cs typeface="Noto Sans"/>
              <a:sym typeface="Noto Sans"/>
            </a:endParaRPr>
          </a:p>
          <a:p>
            <a:pPr indent="0" lvl="0" marL="0" rtl="0" algn="l">
              <a:lnSpc>
                <a:spcPct val="100000"/>
              </a:lnSpc>
              <a:spcBef>
                <a:spcPts val="0"/>
              </a:spcBef>
              <a:spcAft>
                <a:spcPts val="0"/>
              </a:spcAft>
              <a:buSzPts val="1700"/>
              <a:buNone/>
            </a:pPr>
            <a:r>
              <a:rPr lang="en-US" sz="1300">
                <a:solidFill>
                  <a:srgbClr val="595959"/>
                </a:solidFill>
                <a:latin typeface="Noto Sans"/>
                <a:ea typeface="Noto Sans"/>
                <a:cs typeface="Noto Sans"/>
                <a:sym typeface="Noto Sans"/>
              </a:rPr>
              <a:t>The WDEOP will provide up to 75 participants with trainings to prepare clients for green careers, including solar installation and solar module construction, electric vehicle (EV) charging installation, e-bike building and maintenance, and provide wrap-around support and services to connect a target of 50% of participants to full-time employment.</a:t>
            </a:r>
            <a:endParaRPr b="1"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Coordinate with stakeholders through quarterly advisory meetings and host 1 annual career fair.</a:t>
            </a:r>
            <a:endParaRPr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Conduct outreach at 3 locations during 2 recruitment periods, with 5 social media posts per cycle.</a:t>
            </a:r>
            <a:endParaRPr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Enroll and train up to 40 individuals in solar installation, 20 in solar production, 10 in EV installation, and 5 in bike maintenance, including Occupational Safety and Health Administration (OSHA) training and hands-on solar installation experience.</a:t>
            </a:r>
            <a:endParaRPr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Coordination with local workforce and service providers</a:t>
            </a:r>
            <a:endParaRPr sz="1300">
              <a:solidFill>
                <a:srgbClr val="595959"/>
              </a:solidFill>
              <a:latin typeface="Noto Sans"/>
              <a:ea typeface="Noto Sans"/>
              <a:cs typeface="Noto Sans"/>
              <a:sym typeface="Noto Sans"/>
            </a:endParaRPr>
          </a:p>
        </p:txBody>
      </p:sp>
      <p:sp>
        <p:nvSpPr>
          <p:cNvPr id="325" name="Google Shape;325;g3d787842b27_0_6"/>
          <p:cNvSpPr txBox="1"/>
          <p:nvPr>
            <p:ph idx="4294967295" type="title"/>
          </p:nvPr>
        </p:nvSpPr>
        <p:spPr>
          <a:xfrm>
            <a:off x="3121693" y="116708"/>
            <a:ext cx="8856000" cy="4353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b="1" lang="en-US" sz="2500">
                <a:solidFill>
                  <a:schemeClr val="dk1"/>
                </a:solidFill>
              </a:rPr>
              <a:t>Pomona Activated for Community Transformation and Sustainability</a:t>
            </a:r>
            <a:endParaRPr b="1" sz="2100">
              <a:solidFill>
                <a:schemeClr val="dk1"/>
              </a:solidFill>
            </a:endParaRPr>
          </a:p>
        </p:txBody>
      </p:sp>
      <p:pic>
        <p:nvPicPr>
          <p:cNvPr id="326" name="Google Shape;326;g3d787842b27_0_6" title="Workforce Development Icon.png"/>
          <p:cNvPicPr preferRelativeResize="0"/>
          <p:nvPr/>
        </p:nvPicPr>
        <p:blipFill rotWithShape="1">
          <a:blip r:embed="rId3">
            <a:alphaModFix/>
          </a:blip>
          <a:srcRect b="0" l="0" r="0" t="0"/>
          <a:stretch/>
        </p:blipFill>
        <p:spPr>
          <a:xfrm>
            <a:off x="5165486" y="1194209"/>
            <a:ext cx="702567" cy="603369"/>
          </a:xfrm>
          <a:prstGeom prst="rect">
            <a:avLst/>
          </a:prstGeom>
          <a:noFill/>
          <a:ln>
            <a:noFill/>
          </a:ln>
        </p:spPr>
      </p:pic>
      <p:pic>
        <p:nvPicPr>
          <p:cNvPr id="327" name="Google Shape;327;g3d787842b27_0_6" title="IMG_4913.jpg"/>
          <p:cNvPicPr preferRelativeResize="0"/>
          <p:nvPr/>
        </p:nvPicPr>
        <p:blipFill rotWithShape="1">
          <a:blip r:embed="rId4">
            <a:alphaModFix/>
          </a:blip>
          <a:srcRect b="910" l="6985" r="12816" t="12405"/>
          <a:stretch/>
        </p:blipFill>
        <p:spPr>
          <a:xfrm>
            <a:off x="9435302" y="1510025"/>
            <a:ext cx="2703600" cy="2190900"/>
          </a:xfrm>
          <a:prstGeom prst="roundRect">
            <a:avLst>
              <a:gd fmla="val 16667" name="adj"/>
            </a:avLst>
          </a:prstGeom>
          <a:noFill/>
          <a:ln cap="flat" cmpd="sng" w="38100">
            <a:solidFill>
              <a:srgbClr val="1A1A1A"/>
            </a:solidFill>
            <a:prstDash val="solid"/>
            <a:round/>
            <a:headEnd len="sm" w="sm" type="none"/>
            <a:tailEnd len="sm" w="sm" type="none"/>
          </a:ln>
        </p:spPr>
      </p:pic>
      <p:pic>
        <p:nvPicPr>
          <p:cNvPr id="328" name="Google Shape;328;g3d787842b27_0_6"/>
          <p:cNvPicPr preferRelativeResize="0"/>
          <p:nvPr/>
        </p:nvPicPr>
        <p:blipFill rotWithShape="1">
          <a:blip r:embed="rId5">
            <a:alphaModFix/>
          </a:blip>
          <a:srcRect b="0" l="0" r="0" t="0"/>
          <a:stretch/>
        </p:blipFill>
        <p:spPr>
          <a:xfrm>
            <a:off x="10683191" y="856288"/>
            <a:ext cx="1206716" cy="603375"/>
          </a:xfrm>
          <a:prstGeom prst="rect">
            <a:avLst/>
          </a:prstGeom>
          <a:noFill/>
          <a:ln>
            <a:noFill/>
          </a:ln>
        </p:spPr>
      </p:pic>
      <p:pic>
        <p:nvPicPr>
          <p:cNvPr id="329" name="Google Shape;329;g3d787842b27_0_6" title="DOC Logo_Stacked.png"/>
          <p:cNvPicPr preferRelativeResize="0"/>
          <p:nvPr/>
        </p:nvPicPr>
        <p:blipFill rotWithShape="1">
          <a:blip r:embed="rId6">
            <a:alphaModFix/>
          </a:blip>
          <a:srcRect b="0" l="0" r="0" t="0"/>
          <a:stretch/>
        </p:blipFill>
        <p:spPr>
          <a:xfrm>
            <a:off x="9441607" y="805919"/>
            <a:ext cx="1206723" cy="704106"/>
          </a:xfrm>
          <a:prstGeom prst="rect">
            <a:avLst/>
          </a:prstGeom>
          <a:noFill/>
          <a:ln>
            <a:noFill/>
          </a:ln>
        </p:spPr>
      </p:pic>
      <p:pic>
        <p:nvPicPr>
          <p:cNvPr id="330" name="Google Shape;330;g3d787842b27_0_6"/>
          <p:cNvPicPr preferRelativeResize="0"/>
          <p:nvPr/>
        </p:nvPicPr>
        <p:blipFill rotWithShape="1">
          <a:blip r:embed="rId7">
            <a:alphaModFix/>
          </a:blip>
          <a:srcRect b="0" l="0" r="0" t="0"/>
          <a:stretch/>
        </p:blipFill>
        <p:spPr>
          <a:xfrm>
            <a:off x="9291343" y="4324479"/>
            <a:ext cx="561116" cy="200277"/>
          </a:xfrm>
          <a:prstGeom prst="rect">
            <a:avLst/>
          </a:prstGeom>
          <a:noFill/>
          <a:ln>
            <a:noFill/>
          </a:ln>
        </p:spPr>
      </p:pic>
      <p:pic>
        <p:nvPicPr>
          <p:cNvPr id="331" name="Google Shape;331;g3d787842b27_0_6"/>
          <p:cNvPicPr preferRelativeResize="0"/>
          <p:nvPr/>
        </p:nvPicPr>
        <p:blipFill rotWithShape="1">
          <a:blip r:embed="rId8">
            <a:alphaModFix/>
          </a:blip>
          <a:srcRect b="0" l="0" r="0" t="0"/>
          <a:stretch/>
        </p:blipFill>
        <p:spPr>
          <a:xfrm>
            <a:off x="9958815" y="4232553"/>
            <a:ext cx="339001" cy="337843"/>
          </a:xfrm>
          <a:prstGeom prst="rect">
            <a:avLst/>
          </a:prstGeom>
          <a:noFill/>
          <a:ln>
            <a:noFill/>
          </a:ln>
        </p:spPr>
      </p:pic>
      <p:pic>
        <p:nvPicPr>
          <p:cNvPr id="332" name="Google Shape;332;g3d787842b27_0_6"/>
          <p:cNvPicPr preferRelativeResize="0"/>
          <p:nvPr/>
        </p:nvPicPr>
        <p:blipFill rotWithShape="1">
          <a:blip r:embed="rId9">
            <a:alphaModFix/>
          </a:blip>
          <a:srcRect b="0" l="0" r="0" t="0"/>
          <a:stretch/>
        </p:blipFill>
        <p:spPr>
          <a:xfrm>
            <a:off x="10392665" y="4289301"/>
            <a:ext cx="446110" cy="235323"/>
          </a:xfrm>
          <a:prstGeom prst="rect">
            <a:avLst/>
          </a:prstGeom>
          <a:noFill/>
          <a:ln>
            <a:noFill/>
          </a:ln>
        </p:spPr>
      </p:pic>
      <p:pic>
        <p:nvPicPr>
          <p:cNvPr id="333" name="Google Shape;333;g3d787842b27_0_6"/>
          <p:cNvPicPr preferRelativeResize="0"/>
          <p:nvPr/>
        </p:nvPicPr>
        <p:blipFill rotWithShape="1">
          <a:blip r:embed="rId10">
            <a:alphaModFix/>
          </a:blip>
          <a:srcRect b="0" l="0" r="0" t="0"/>
          <a:stretch/>
        </p:blipFill>
        <p:spPr>
          <a:xfrm>
            <a:off x="10757024" y="4915591"/>
            <a:ext cx="529159" cy="131511"/>
          </a:xfrm>
          <a:prstGeom prst="rect">
            <a:avLst/>
          </a:prstGeom>
          <a:noFill/>
          <a:ln>
            <a:noFill/>
          </a:ln>
        </p:spPr>
      </p:pic>
      <p:pic>
        <p:nvPicPr>
          <p:cNvPr id="334" name="Google Shape;334;g3d787842b27_0_6"/>
          <p:cNvPicPr preferRelativeResize="0"/>
          <p:nvPr/>
        </p:nvPicPr>
        <p:blipFill rotWithShape="1">
          <a:blip r:embed="rId11">
            <a:alphaModFix/>
          </a:blip>
          <a:srcRect b="0" l="0" r="0" t="0"/>
          <a:stretch/>
        </p:blipFill>
        <p:spPr>
          <a:xfrm>
            <a:off x="9241117" y="4732749"/>
            <a:ext cx="508802" cy="235319"/>
          </a:xfrm>
          <a:prstGeom prst="rect">
            <a:avLst/>
          </a:prstGeom>
          <a:noFill/>
          <a:ln>
            <a:noFill/>
          </a:ln>
        </p:spPr>
      </p:pic>
      <p:pic>
        <p:nvPicPr>
          <p:cNvPr id="335" name="Google Shape;335;g3d787842b27_0_6"/>
          <p:cNvPicPr preferRelativeResize="0"/>
          <p:nvPr/>
        </p:nvPicPr>
        <p:blipFill rotWithShape="1">
          <a:blip r:embed="rId12">
            <a:alphaModFix/>
          </a:blip>
          <a:srcRect b="0" l="4376" r="17761" t="0"/>
          <a:stretch/>
        </p:blipFill>
        <p:spPr>
          <a:xfrm>
            <a:off x="10683199" y="5124356"/>
            <a:ext cx="1018409" cy="178828"/>
          </a:xfrm>
          <a:prstGeom prst="rect">
            <a:avLst/>
          </a:prstGeom>
          <a:noFill/>
          <a:ln>
            <a:noFill/>
          </a:ln>
        </p:spPr>
      </p:pic>
      <p:pic>
        <p:nvPicPr>
          <p:cNvPr id="336" name="Google Shape;336;g3d787842b27_0_6"/>
          <p:cNvPicPr preferRelativeResize="0"/>
          <p:nvPr/>
        </p:nvPicPr>
        <p:blipFill rotWithShape="1">
          <a:blip r:embed="rId13">
            <a:alphaModFix/>
          </a:blip>
          <a:srcRect b="0" l="0" r="0" t="0"/>
          <a:stretch/>
        </p:blipFill>
        <p:spPr>
          <a:xfrm>
            <a:off x="11504067" y="4681323"/>
            <a:ext cx="288423" cy="338176"/>
          </a:xfrm>
          <a:prstGeom prst="rect">
            <a:avLst/>
          </a:prstGeom>
          <a:noFill/>
          <a:ln>
            <a:noFill/>
          </a:ln>
        </p:spPr>
      </p:pic>
      <p:pic>
        <p:nvPicPr>
          <p:cNvPr id="337" name="Google Shape;337;g3d787842b27_0_6"/>
          <p:cNvPicPr preferRelativeResize="0"/>
          <p:nvPr/>
        </p:nvPicPr>
        <p:blipFill rotWithShape="1">
          <a:blip r:embed="rId14">
            <a:alphaModFix/>
          </a:blip>
          <a:srcRect b="0" l="0" r="0" t="0"/>
          <a:stretch/>
        </p:blipFill>
        <p:spPr>
          <a:xfrm>
            <a:off x="9292696" y="5124357"/>
            <a:ext cx="483387" cy="148727"/>
          </a:xfrm>
          <a:prstGeom prst="rect">
            <a:avLst/>
          </a:prstGeom>
          <a:noFill/>
          <a:ln>
            <a:noFill/>
          </a:ln>
        </p:spPr>
      </p:pic>
      <p:pic>
        <p:nvPicPr>
          <p:cNvPr id="338" name="Google Shape;338;g3d787842b27_0_6"/>
          <p:cNvPicPr preferRelativeResize="0"/>
          <p:nvPr/>
        </p:nvPicPr>
        <p:blipFill rotWithShape="1">
          <a:blip r:embed="rId15">
            <a:alphaModFix/>
          </a:blip>
          <a:srcRect b="18685" l="11993" r="11665" t="9368"/>
          <a:stretch/>
        </p:blipFill>
        <p:spPr>
          <a:xfrm>
            <a:off x="9816779" y="4698912"/>
            <a:ext cx="368469" cy="302999"/>
          </a:xfrm>
          <a:prstGeom prst="rect">
            <a:avLst/>
          </a:prstGeom>
          <a:noFill/>
          <a:ln>
            <a:noFill/>
          </a:ln>
        </p:spPr>
      </p:pic>
      <p:pic>
        <p:nvPicPr>
          <p:cNvPr id="339" name="Google Shape;339;g3d787842b27_0_6"/>
          <p:cNvPicPr preferRelativeResize="0"/>
          <p:nvPr/>
        </p:nvPicPr>
        <p:blipFill rotWithShape="1">
          <a:blip r:embed="rId16">
            <a:alphaModFix/>
          </a:blip>
          <a:srcRect b="0" l="0" r="0" t="0"/>
          <a:stretch/>
        </p:blipFill>
        <p:spPr>
          <a:xfrm>
            <a:off x="10286301" y="4680912"/>
            <a:ext cx="339002" cy="338990"/>
          </a:xfrm>
          <a:prstGeom prst="rect">
            <a:avLst/>
          </a:prstGeom>
          <a:noFill/>
          <a:ln>
            <a:noFill/>
          </a:ln>
        </p:spPr>
      </p:pic>
      <p:pic>
        <p:nvPicPr>
          <p:cNvPr id="340" name="Google Shape;340;g3d787842b27_0_6"/>
          <p:cNvPicPr preferRelativeResize="0"/>
          <p:nvPr/>
        </p:nvPicPr>
        <p:blipFill rotWithShape="1">
          <a:blip r:embed="rId17">
            <a:alphaModFix/>
          </a:blip>
          <a:srcRect b="0" l="0" r="0" t="0"/>
          <a:stretch/>
        </p:blipFill>
        <p:spPr>
          <a:xfrm>
            <a:off x="9971665" y="5163061"/>
            <a:ext cx="561116" cy="131511"/>
          </a:xfrm>
          <a:prstGeom prst="rect">
            <a:avLst/>
          </a:prstGeom>
          <a:noFill/>
          <a:ln>
            <a:noFill/>
          </a:ln>
        </p:spPr>
      </p:pic>
      <p:pic>
        <p:nvPicPr>
          <p:cNvPr id="341" name="Google Shape;341;g3d787842b27_0_6"/>
          <p:cNvPicPr preferRelativeResize="0"/>
          <p:nvPr/>
        </p:nvPicPr>
        <p:blipFill rotWithShape="1">
          <a:blip r:embed="rId18">
            <a:alphaModFix/>
          </a:blip>
          <a:srcRect b="0" l="0" r="0" t="0"/>
          <a:stretch/>
        </p:blipFill>
        <p:spPr>
          <a:xfrm>
            <a:off x="11427120" y="4350259"/>
            <a:ext cx="288423" cy="148725"/>
          </a:xfrm>
          <a:prstGeom prst="rect">
            <a:avLst/>
          </a:prstGeom>
          <a:noFill/>
          <a:ln>
            <a:noFill/>
          </a:ln>
        </p:spPr>
      </p:pic>
      <p:pic>
        <p:nvPicPr>
          <p:cNvPr id="342" name="Google Shape;342;g3d787842b27_0_6"/>
          <p:cNvPicPr preferRelativeResize="0"/>
          <p:nvPr/>
        </p:nvPicPr>
        <p:blipFill rotWithShape="1">
          <a:blip r:embed="rId19">
            <a:alphaModFix/>
          </a:blip>
          <a:srcRect b="43654" l="4914" r="6229" t="32284"/>
          <a:stretch/>
        </p:blipFill>
        <p:spPr>
          <a:xfrm>
            <a:off x="10757023" y="4697116"/>
            <a:ext cx="615335" cy="93423"/>
          </a:xfrm>
          <a:prstGeom prst="rect">
            <a:avLst/>
          </a:prstGeom>
          <a:noFill/>
          <a:ln>
            <a:noFill/>
          </a:ln>
        </p:spPr>
      </p:pic>
      <p:pic>
        <p:nvPicPr>
          <p:cNvPr id="343" name="Google Shape;343;g3d787842b27_0_6" title="SGVCC_transparent.png"/>
          <p:cNvPicPr preferRelativeResize="0"/>
          <p:nvPr/>
        </p:nvPicPr>
        <p:blipFill rotWithShape="1">
          <a:blip r:embed="rId20">
            <a:alphaModFix/>
          </a:blip>
          <a:srcRect b="0" l="0" r="0" t="0"/>
          <a:stretch/>
        </p:blipFill>
        <p:spPr>
          <a:xfrm>
            <a:off x="10933629" y="4244687"/>
            <a:ext cx="338997" cy="338715"/>
          </a:xfrm>
          <a:prstGeom prst="rect">
            <a:avLst/>
          </a:prstGeom>
          <a:noFill/>
          <a:ln>
            <a:noFill/>
          </a:ln>
        </p:spPr>
      </p:pic>
      <p:pic>
        <p:nvPicPr>
          <p:cNvPr id="344" name="Google Shape;344;g3d787842b27_0_6" title="Pomona ACTS Map_110625.png"/>
          <p:cNvPicPr preferRelativeResize="0"/>
          <p:nvPr/>
        </p:nvPicPr>
        <p:blipFill rotWithShape="1">
          <a:blip r:embed="rId21">
            <a:alphaModFix/>
          </a:blip>
          <a:srcRect b="0" l="0" r="0" t="0"/>
          <a:stretch/>
        </p:blipFill>
        <p:spPr>
          <a:xfrm>
            <a:off x="6062228" y="1376887"/>
            <a:ext cx="3178895" cy="2457176"/>
          </a:xfrm>
          <a:prstGeom prst="rect">
            <a:avLst/>
          </a:prstGeom>
          <a:noFill/>
          <a:ln cap="flat" cmpd="sng" w="9525">
            <a:solidFill>
              <a:srgbClr val="000000"/>
            </a:solidFill>
            <a:prstDash val="solid"/>
            <a:round/>
            <a:headEnd len="sm" w="sm" type="none"/>
            <a:tailEnd len="sm" w="sm" type="none"/>
          </a:ln>
        </p:spPr>
      </p:pic>
      <p:pic>
        <p:nvPicPr>
          <p:cNvPr id="345" name="Google Shape;345;g3d787842b27_0_6"/>
          <p:cNvPicPr preferRelativeResize="0"/>
          <p:nvPr/>
        </p:nvPicPr>
        <p:blipFill rotWithShape="1">
          <a:blip r:embed="rId22">
            <a:alphaModFix/>
          </a:blip>
          <a:srcRect b="0" l="0" r="0" t="0"/>
          <a:stretch/>
        </p:blipFill>
        <p:spPr>
          <a:xfrm>
            <a:off x="-8" y="5770100"/>
            <a:ext cx="2194433" cy="1100700"/>
          </a:xfrm>
          <a:prstGeom prst="rect">
            <a:avLst/>
          </a:prstGeom>
          <a:noFill/>
          <a:ln>
            <a:noFill/>
          </a:ln>
        </p:spPr>
      </p:pic>
      <p:pic>
        <p:nvPicPr>
          <p:cNvPr id="346" name="Google Shape;346;g3d787842b27_0_6"/>
          <p:cNvPicPr preferRelativeResize="0"/>
          <p:nvPr/>
        </p:nvPicPr>
        <p:blipFill rotWithShape="1">
          <a:blip r:embed="rId23">
            <a:alphaModFix/>
          </a:blip>
          <a:srcRect b="0" l="0" r="0" t="0"/>
          <a:stretch/>
        </p:blipFill>
        <p:spPr>
          <a:xfrm>
            <a:off x="2982888" y="5761008"/>
            <a:ext cx="2194430" cy="1109792"/>
          </a:xfrm>
          <a:prstGeom prst="rect">
            <a:avLst/>
          </a:prstGeom>
          <a:noFill/>
          <a:ln>
            <a:noFill/>
          </a:ln>
        </p:spPr>
      </p:pic>
      <p:pic>
        <p:nvPicPr>
          <p:cNvPr id="347" name="Google Shape;347;g3d787842b27_0_6"/>
          <p:cNvPicPr preferRelativeResize="0"/>
          <p:nvPr/>
        </p:nvPicPr>
        <p:blipFill rotWithShape="1">
          <a:blip r:embed="rId24">
            <a:alphaModFix/>
          </a:blip>
          <a:srcRect b="0" l="0" r="0" t="0"/>
          <a:stretch/>
        </p:blipFill>
        <p:spPr>
          <a:xfrm>
            <a:off x="2195815" y="5770099"/>
            <a:ext cx="785685" cy="1100701"/>
          </a:xfrm>
          <a:prstGeom prst="rect">
            <a:avLst/>
          </a:prstGeom>
          <a:noFill/>
          <a:ln>
            <a:noFill/>
          </a:ln>
        </p:spPr>
      </p:pic>
      <p:pic>
        <p:nvPicPr>
          <p:cNvPr id="348" name="Google Shape;348;g3d787842b27_0_6"/>
          <p:cNvPicPr preferRelativeResize="0"/>
          <p:nvPr/>
        </p:nvPicPr>
        <p:blipFill rotWithShape="1">
          <a:blip r:embed="rId25">
            <a:alphaModFix/>
          </a:blip>
          <a:srcRect b="0" l="0" r="0" t="0"/>
          <a:stretch/>
        </p:blipFill>
        <p:spPr>
          <a:xfrm>
            <a:off x="11421503" y="5770059"/>
            <a:ext cx="785701" cy="1100741"/>
          </a:xfrm>
          <a:prstGeom prst="rect">
            <a:avLst/>
          </a:prstGeom>
          <a:noFill/>
          <a:ln>
            <a:noFill/>
          </a:ln>
        </p:spPr>
      </p:pic>
      <p:pic>
        <p:nvPicPr>
          <p:cNvPr id="349" name="Google Shape;349;g3d787842b27_0_6"/>
          <p:cNvPicPr preferRelativeResize="0"/>
          <p:nvPr/>
        </p:nvPicPr>
        <p:blipFill rotWithShape="1">
          <a:blip r:embed="rId26">
            <a:alphaModFix/>
          </a:blip>
          <a:srcRect b="0" l="0" r="0" t="0"/>
          <a:stretch/>
        </p:blipFill>
        <p:spPr>
          <a:xfrm>
            <a:off x="5178708" y="5770033"/>
            <a:ext cx="1720567" cy="1100768"/>
          </a:xfrm>
          <a:prstGeom prst="rect">
            <a:avLst/>
          </a:prstGeom>
          <a:noFill/>
          <a:ln>
            <a:noFill/>
          </a:ln>
        </p:spPr>
      </p:pic>
      <p:pic>
        <p:nvPicPr>
          <p:cNvPr id="350" name="Google Shape;350;g3d787842b27_0_6"/>
          <p:cNvPicPr preferRelativeResize="0"/>
          <p:nvPr/>
        </p:nvPicPr>
        <p:blipFill rotWithShape="1">
          <a:blip r:embed="rId27">
            <a:alphaModFix/>
          </a:blip>
          <a:srcRect b="23289" l="0" r="0" t="0"/>
          <a:stretch/>
        </p:blipFill>
        <p:spPr>
          <a:xfrm>
            <a:off x="8015351" y="5770100"/>
            <a:ext cx="1918975" cy="1100700"/>
          </a:xfrm>
          <a:prstGeom prst="rect">
            <a:avLst/>
          </a:prstGeom>
          <a:noFill/>
          <a:ln>
            <a:noFill/>
          </a:ln>
        </p:spPr>
      </p:pic>
      <p:pic>
        <p:nvPicPr>
          <p:cNvPr id="351" name="Google Shape;351;g3d787842b27_0_6"/>
          <p:cNvPicPr preferRelativeResize="0"/>
          <p:nvPr/>
        </p:nvPicPr>
        <p:blipFill rotWithShape="1">
          <a:blip r:embed="rId28">
            <a:alphaModFix/>
          </a:blip>
          <a:srcRect b="0" l="0" r="0" t="0"/>
          <a:stretch/>
        </p:blipFill>
        <p:spPr>
          <a:xfrm>
            <a:off x="9935713" y="5757500"/>
            <a:ext cx="1484401" cy="1113300"/>
          </a:xfrm>
          <a:prstGeom prst="rect">
            <a:avLst/>
          </a:prstGeom>
          <a:noFill/>
          <a:ln>
            <a:noFill/>
          </a:ln>
        </p:spPr>
      </p:pic>
      <p:pic>
        <p:nvPicPr>
          <p:cNvPr id="352" name="Google Shape;352;g3d787842b27_0_6"/>
          <p:cNvPicPr preferRelativeResize="0"/>
          <p:nvPr/>
        </p:nvPicPr>
        <p:blipFill rotWithShape="1">
          <a:blip r:embed="rId29">
            <a:alphaModFix/>
          </a:blip>
          <a:srcRect b="0" l="0" r="0" t="0"/>
          <a:stretch/>
        </p:blipFill>
        <p:spPr>
          <a:xfrm>
            <a:off x="6900663" y="5757500"/>
            <a:ext cx="1113300" cy="1113300"/>
          </a:xfrm>
          <a:prstGeom prst="rect">
            <a:avLst/>
          </a:prstGeom>
          <a:noFill/>
          <a:ln>
            <a:noFill/>
          </a:ln>
        </p:spPr>
      </p:pic>
      <p:sp>
        <p:nvSpPr>
          <p:cNvPr id="353" name="Google Shape;353;g3d787842b27_0_6"/>
          <p:cNvSpPr/>
          <p:nvPr/>
        </p:nvSpPr>
        <p:spPr>
          <a:xfrm>
            <a:off x="0" y="5655733"/>
            <a:ext cx="12207300" cy="1143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Roboto"/>
              <a:ea typeface="Roboto"/>
              <a:cs typeface="Roboto"/>
              <a:sym typeface="Roboto"/>
            </a:endParaRPr>
          </a:p>
        </p:txBody>
      </p:sp>
      <p:pic>
        <p:nvPicPr>
          <p:cNvPr id="354" name="Google Shape;354;g3d787842b27_0_6" title="Pomona ACTS icon-36.png"/>
          <p:cNvPicPr preferRelativeResize="0"/>
          <p:nvPr/>
        </p:nvPicPr>
        <p:blipFill rotWithShape="1">
          <a:blip r:embed="rId30">
            <a:alphaModFix/>
          </a:blip>
          <a:srcRect b="0" l="0" r="0" t="0"/>
          <a:stretch/>
        </p:blipFill>
        <p:spPr>
          <a:xfrm>
            <a:off x="11208833" y="5441279"/>
            <a:ext cx="561134" cy="543323"/>
          </a:xfrm>
          <a:prstGeom prst="rect">
            <a:avLst/>
          </a:prstGeom>
          <a:noFill/>
          <a:ln>
            <a:noFill/>
          </a:ln>
        </p:spPr>
      </p:pic>
      <p:pic>
        <p:nvPicPr>
          <p:cNvPr id="355" name="Google Shape;355;g3d787842b27_0_6" title="CEPicon.png"/>
          <p:cNvPicPr preferRelativeResize="0"/>
          <p:nvPr/>
        </p:nvPicPr>
        <p:blipFill rotWithShape="1">
          <a:blip r:embed="rId31">
            <a:alphaModFix/>
          </a:blip>
          <a:srcRect b="0" l="0" r="0" t="0"/>
          <a:stretch/>
        </p:blipFill>
        <p:spPr>
          <a:xfrm>
            <a:off x="9737300" y="5481037"/>
            <a:ext cx="615333" cy="463777"/>
          </a:xfrm>
          <a:prstGeom prst="rect">
            <a:avLst/>
          </a:prstGeom>
          <a:noFill/>
          <a:ln>
            <a:noFill/>
          </a:ln>
        </p:spPr>
      </p:pic>
      <p:pic>
        <p:nvPicPr>
          <p:cNvPr id="356" name="Google Shape;356;g3d787842b27_0_6" title="Tree Planting Icon.png"/>
          <p:cNvPicPr preferRelativeResize="0"/>
          <p:nvPr/>
        </p:nvPicPr>
        <p:blipFill rotWithShape="1">
          <a:blip r:embed="rId32">
            <a:alphaModFix/>
          </a:blip>
          <a:srcRect b="0" l="0" r="0" t="0"/>
          <a:stretch/>
        </p:blipFill>
        <p:spPr>
          <a:xfrm>
            <a:off x="10446564" y="5513491"/>
            <a:ext cx="654299" cy="532311"/>
          </a:xfrm>
          <a:prstGeom prst="rect">
            <a:avLst/>
          </a:prstGeom>
          <a:noFill/>
          <a:ln>
            <a:noFill/>
          </a:ln>
        </p:spPr>
      </p:pic>
      <p:sp>
        <p:nvSpPr>
          <p:cNvPr id="357" name="Google Shape;357;g3d787842b27_0_6"/>
          <p:cNvSpPr txBox="1"/>
          <p:nvPr/>
        </p:nvSpPr>
        <p:spPr>
          <a:xfrm>
            <a:off x="6268150" y="4167075"/>
            <a:ext cx="2436600" cy="906600"/>
          </a:xfrm>
          <a:prstGeom prst="rect">
            <a:avLst/>
          </a:prstGeom>
          <a:noFill/>
          <a:ln>
            <a:noFill/>
          </a:ln>
        </p:spPr>
        <p:txBody>
          <a:bodyPr anchorCtr="0" anchor="t" bIns="121900" lIns="121900" spcFirstLastPara="1" rIns="121900" wrap="square" tIns="121900">
            <a:sp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chemeClr val="lt1"/>
                </a:solidFill>
                <a:uFill>
                  <a:noFill/>
                </a:uFill>
                <a:latin typeface="Noto Sans"/>
                <a:ea typeface="Noto Sans"/>
                <a:cs typeface="Noto Sans"/>
                <a:sym typeface="Noto Sans"/>
                <a:hlinkClick r:id="rId33">
                  <a:extLst>
                    <a:ext uri="{A12FA001-AC4F-418D-AE19-62706E023703}">
                      <ahyp:hlinkClr val="tx"/>
                    </a:ext>
                  </a:extLst>
                </a:hlinkClick>
              </a:rPr>
              <a:t>PomonaActs.org</a:t>
            </a:r>
            <a:endParaRPr b="1" i="0" sz="1300" u="none" cap="none" strike="noStrike">
              <a:solidFill>
                <a:schemeClr val="lt1"/>
              </a:solidFill>
              <a:latin typeface="Noto Sans"/>
              <a:ea typeface="Noto Sans"/>
              <a:cs typeface="Noto Sans"/>
              <a:sym typeface="Noto Sans"/>
            </a:endParaRPr>
          </a:p>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chemeClr val="lt1"/>
                </a:solidFill>
                <a:latin typeface="Noto Sans"/>
                <a:ea typeface="Noto Sans"/>
                <a:cs typeface="Noto Sans"/>
                <a:sym typeface="Noto Sans"/>
              </a:rPr>
              <a:t>@pomonaacts</a:t>
            </a:r>
            <a:endParaRPr b="1" i="0" sz="1300" u="none" cap="none" strike="noStrike">
              <a:solidFill>
                <a:schemeClr val="lt1"/>
              </a:solidFill>
              <a:latin typeface="Noto Sans"/>
              <a:ea typeface="Noto Sans"/>
              <a:cs typeface="Noto Sans"/>
              <a:sym typeface="Noto Sans"/>
            </a:endParaRPr>
          </a:p>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chemeClr val="lt1"/>
                </a:solidFill>
                <a:latin typeface="Noto Sans"/>
                <a:ea typeface="Noto Sans"/>
                <a:cs typeface="Noto Sans"/>
                <a:sym typeface="Noto Sans"/>
              </a:rPr>
              <a:t>hello@pomonaacts.org</a:t>
            </a:r>
            <a:endParaRPr b="1" i="0" sz="1300" u="none" cap="none" strike="noStrike">
              <a:solidFill>
                <a:schemeClr val="lt1"/>
              </a:solidFill>
              <a:latin typeface="Noto Sans"/>
              <a:ea typeface="Noto Sans"/>
              <a:cs typeface="Noto Sans"/>
              <a:sym typeface="Noto Sans"/>
            </a:endParaRPr>
          </a:p>
        </p:txBody>
      </p:sp>
      <p:pic>
        <p:nvPicPr>
          <p:cNvPr id="358" name="Google Shape;358;g3d787842b27_0_6" title="IMG_8109.png"/>
          <p:cNvPicPr preferRelativeResize="0"/>
          <p:nvPr/>
        </p:nvPicPr>
        <p:blipFill rotWithShape="1">
          <a:blip r:embed="rId34">
            <a:alphaModFix/>
          </a:blip>
          <a:srcRect b="13285" l="0" r="2009" t="0"/>
          <a:stretch/>
        </p:blipFill>
        <p:spPr>
          <a:xfrm>
            <a:off x="157859" y="5724150"/>
            <a:ext cx="2036567" cy="1192600"/>
          </a:xfrm>
          <a:prstGeom prst="rect">
            <a:avLst/>
          </a:prstGeom>
          <a:noFill/>
          <a:ln>
            <a:noFill/>
          </a:ln>
        </p:spPr>
      </p:pic>
      <p:pic>
        <p:nvPicPr>
          <p:cNvPr id="359" name="Google Shape;359;g3d787842b27_0_6" title="Copy of PomonaACTS_logo_stacked_purple.png"/>
          <p:cNvPicPr preferRelativeResize="0"/>
          <p:nvPr/>
        </p:nvPicPr>
        <p:blipFill rotWithShape="1">
          <a:blip r:embed="rId35">
            <a:alphaModFix/>
          </a:blip>
          <a:srcRect b="0" l="0" r="0" t="0"/>
          <a:stretch/>
        </p:blipFill>
        <p:spPr>
          <a:xfrm>
            <a:off x="715492" y="63492"/>
            <a:ext cx="2267398" cy="1192615"/>
          </a:xfrm>
          <a:prstGeom prst="rect">
            <a:avLst/>
          </a:prstGeom>
          <a:noFill/>
          <a:ln>
            <a:noFill/>
          </a:ln>
        </p:spPr>
      </p:pic>
      <p:pic>
        <p:nvPicPr>
          <p:cNvPr id="360" name="Google Shape;360;g3d787842b27_0_6" title="Pomona ACTS icon-26.png"/>
          <p:cNvPicPr preferRelativeResize="0"/>
          <p:nvPr/>
        </p:nvPicPr>
        <p:blipFill>
          <a:blip r:embed="rId36">
            <a:alphaModFix/>
          </a:blip>
          <a:stretch>
            <a:fillRect/>
          </a:stretch>
        </p:blipFill>
        <p:spPr>
          <a:xfrm rot="10800000">
            <a:off x="6127526" y="3901688"/>
            <a:ext cx="595125" cy="623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3a6d2586fc9_0_29"/>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Falisha Lucas</a:t>
            </a:r>
            <a:endParaRPr b="1" sz="2200"/>
          </a:p>
        </p:txBody>
      </p:sp>
      <p:sp>
        <p:nvSpPr>
          <p:cNvPr id="367" name="Google Shape;367;g3a6d2586fc9_0_29"/>
          <p:cNvSpPr txBox="1"/>
          <p:nvPr>
            <p:ph idx="3" type="body"/>
          </p:nvPr>
        </p:nvSpPr>
        <p:spPr>
          <a:xfrm>
            <a:off x="6071675" y="533500"/>
            <a:ext cx="5618100" cy="54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600"/>
              </a:spcAft>
              <a:buSzPts val="3613"/>
              <a:buNone/>
            </a:pPr>
            <a:r>
              <a:rPr lang="en-US" sz="2129"/>
              <a:t>Deputy Director, Tribal Affairs, CALSTART</a:t>
            </a:r>
            <a:endParaRPr sz="2129"/>
          </a:p>
        </p:txBody>
      </p:sp>
      <p:sp>
        <p:nvSpPr>
          <p:cNvPr id="368" name="Google Shape;368;g3a6d2586fc9_0_29"/>
          <p:cNvSpPr txBox="1"/>
          <p:nvPr>
            <p:ph idx="4" type="body"/>
          </p:nvPr>
        </p:nvSpPr>
        <p:spPr>
          <a:xfrm>
            <a:off x="5922825" y="1111675"/>
            <a:ext cx="6125700" cy="54909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rPr lang="en-US" sz="1800">
                <a:solidFill>
                  <a:srgbClr val="1A1A1A"/>
                </a:solidFill>
              </a:rPr>
              <a:t>Falisha Lucas is a geospatial expert and Deputy Director at CALSTART, leveraging over 15 years of experience in clean transportation, historical preservation, utilities, and conservation. With a background in Geography and GIS from the University of New Mexico and the University of Miami, she has spearheaded landmark mapping and transportation </a:t>
            </a:r>
            <a:r>
              <a:rPr lang="en-US" sz="1800">
                <a:solidFill>
                  <a:srgbClr val="1A1A1A"/>
                </a:solidFill>
              </a:rPr>
              <a:t>initiatives</a:t>
            </a:r>
            <a:r>
              <a:rPr lang="en-US" sz="1800">
                <a:solidFill>
                  <a:srgbClr val="1A1A1A"/>
                </a:solidFill>
              </a:rPr>
              <a:t>—from modeling sea-level rise to developing the nation’s first comprehensive park database.</a:t>
            </a:r>
            <a:endParaRPr sz="1800">
              <a:solidFill>
                <a:srgbClr val="1A1A1A"/>
              </a:solidFill>
            </a:endParaRPr>
          </a:p>
          <a:p>
            <a:pPr indent="0" lvl="0" marL="0" marR="0" rtl="0" algn="l">
              <a:lnSpc>
                <a:spcPct val="115000"/>
              </a:lnSpc>
              <a:spcBef>
                <a:spcPts val="0"/>
              </a:spcBef>
              <a:spcAft>
                <a:spcPts val="0"/>
              </a:spcAft>
              <a:buClr>
                <a:srgbClr val="000000"/>
              </a:buClr>
              <a:buSzPts val="1500"/>
              <a:buFont typeface="Arial"/>
              <a:buNone/>
            </a:pPr>
            <a:r>
              <a:t/>
            </a:r>
            <a:endParaRPr sz="1800">
              <a:solidFill>
                <a:srgbClr val="1A1A1A"/>
              </a:solidFill>
            </a:endParaRPr>
          </a:p>
          <a:p>
            <a:pPr indent="0" lvl="0" marL="0" marR="0" rtl="0" algn="l">
              <a:lnSpc>
                <a:spcPct val="115000"/>
              </a:lnSpc>
              <a:spcBef>
                <a:spcPts val="0"/>
              </a:spcBef>
              <a:spcAft>
                <a:spcPts val="0"/>
              </a:spcAft>
              <a:buClr>
                <a:srgbClr val="000000"/>
              </a:buClr>
              <a:buSzPts val="1500"/>
              <a:buFont typeface="Arial"/>
              <a:buNone/>
            </a:pPr>
            <a:r>
              <a:rPr lang="en-US" sz="1800">
                <a:solidFill>
                  <a:srgbClr val="1A1A1A"/>
                </a:solidFill>
              </a:rPr>
              <a:t>At CALSTART, Falisha led the development of the Funding Finder, zero-emission pilot projects, and the creation of the utility and tribal affairs portfolio. Known for her practical </a:t>
            </a:r>
            <a:r>
              <a:rPr lang="en-US" sz="1800">
                <a:solidFill>
                  <a:srgbClr val="1A1A1A"/>
                </a:solidFill>
              </a:rPr>
              <a:t>leadership style, she is a dedicated environmental </a:t>
            </a:r>
            <a:r>
              <a:rPr lang="en-US" sz="1800">
                <a:solidFill>
                  <a:srgbClr val="1A1A1A"/>
                </a:solidFill>
              </a:rPr>
              <a:t>steward committed to advancing meaningful, steadfast change to Indian Country and underserved </a:t>
            </a:r>
            <a:r>
              <a:rPr lang="en-US" sz="1800">
                <a:solidFill>
                  <a:srgbClr val="1A1A1A"/>
                </a:solidFill>
              </a:rPr>
              <a:t>communities</a:t>
            </a:r>
            <a:r>
              <a:rPr lang="en-US" sz="1800">
                <a:solidFill>
                  <a:srgbClr val="1A1A1A"/>
                </a:solidFill>
              </a:rPr>
              <a:t>. </a:t>
            </a:r>
            <a:endParaRPr>
              <a:highlight>
                <a:srgbClr val="FFFF00"/>
              </a:highlight>
            </a:endParaRPr>
          </a:p>
        </p:txBody>
      </p:sp>
      <p:pic>
        <p:nvPicPr>
          <p:cNvPr id="369" name="Google Shape;369;g3a6d2586fc9_0_29"/>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id="370" name="Google Shape;370;g3a6d2586fc9_0_29" title="Falisha Lucas.jpg"/>
          <p:cNvPicPr preferRelativeResize="0"/>
          <p:nvPr/>
        </p:nvPicPr>
        <p:blipFill rotWithShape="1">
          <a:blip r:embed="rId4">
            <a:alphaModFix/>
          </a:blip>
          <a:srcRect b="0" l="6770" r="6770" t="0"/>
          <a:stretch/>
        </p:blipFill>
        <p:spPr>
          <a:xfrm>
            <a:off x="1375200" y="950450"/>
            <a:ext cx="3886816" cy="5490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3cfa7fadc93_0_64"/>
          <p:cNvSpPr txBox="1"/>
          <p:nvPr>
            <p:ph idx="12" type="sldNum"/>
          </p:nvPr>
        </p:nvSpPr>
        <p:spPr>
          <a:xfrm>
            <a:off x="11381736" y="6333135"/>
            <a:ext cx="731700" cy="524700"/>
          </a:xfrm>
          <a:prstGeom prst="rect">
            <a:avLst/>
          </a:prstGeom>
          <a:noFill/>
          <a:ln>
            <a:noFill/>
          </a:ln>
        </p:spPr>
        <p:txBody>
          <a:bodyPr anchorCtr="0" anchor="ctr" bIns="91800" lIns="91800" spcFirstLastPara="1" rIns="91800" wrap="square" tIns="918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376" name="Google Shape;376;g3cfa7fadc93_0_64"/>
          <p:cNvSpPr txBox="1"/>
          <p:nvPr>
            <p:ph idx="4294967295" type="body"/>
          </p:nvPr>
        </p:nvSpPr>
        <p:spPr>
          <a:xfrm>
            <a:off x="622225" y="1356525"/>
            <a:ext cx="5505300" cy="40134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700"/>
              <a:buNone/>
            </a:pPr>
            <a:r>
              <a:rPr b="1" lang="en-US">
                <a:latin typeface="Noto Sans"/>
                <a:ea typeface="Noto Sans"/>
                <a:cs typeface="Noto Sans"/>
                <a:sym typeface="Noto Sans"/>
              </a:rPr>
              <a:t>Workforce Development Plan</a:t>
            </a:r>
            <a:endParaRPr b="1">
              <a:latin typeface="Noto Sans"/>
              <a:ea typeface="Noto Sans"/>
              <a:cs typeface="Noto Sans"/>
              <a:sym typeface="Noto Sans"/>
            </a:endParaRPr>
          </a:p>
          <a:p>
            <a:pPr indent="0" lvl="0" marL="0" rtl="0" algn="l">
              <a:lnSpc>
                <a:spcPct val="100000"/>
              </a:lnSpc>
              <a:spcBef>
                <a:spcPts val="0"/>
              </a:spcBef>
              <a:spcAft>
                <a:spcPts val="0"/>
              </a:spcAft>
              <a:buSzPts val="1700"/>
              <a:buNone/>
            </a:pPr>
            <a:r>
              <a:t/>
            </a:r>
            <a:endParaRPr b="1" sz="900">
              <a:latin typeface="Noto Sans"/>
              <a:ea typeface="Noto Sans"/>
              <a:cs typeface="Noto Sans"/>
              <a:sym typeface="Noto Sans"/>
            </a:endParaRPr>
          </a:p>
          <a:p>
            <a:pPr indent="0" lvl="0" marL="0" rtl="0" algn="l">
              <a:lnSpc>
                <a:spcPct val="100000"/>
              </a:lnSpc>
              <a:spcBef>
                <a:spcPts val="0"/>
              </a:spcBef>
              <a:spcAft>
                <a:spcPts val="0"/>
              </a:spcAft>
              <a:buSzPts val="1700"/>
              <a:buNone/>
            </a:pPr>
            <a:r>
              <a:rPr lang="en-US" sz="1300">
                <a:solidFill>
                  <a:srgbClr val="595959"/>
                </a:solidFill>
                <a:latin typeface="Noto Sans"/>
                <a:ea typeface="Noto Sans"/>
                <a:cs typeface="Noto Sans"/>
                <a:sym typeface="Noto Sans"/>
              </a:rPr>
              <a:t>The WDEOP will provide up to 75 participants with trainings to prepare clients for green careers, including solar installation and solar module construction, electric vehicle (EV) charging installation, e-bike building and maintenance, and provide wrap-around support and services to connect a target of 50% of participants to full-time employment.</a:t>
            </a:r>
            <a:endParaRPr b="1"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Coordinate with stakeholders through quarterly advisory meetings and host 1 annual career fair.</a:t>
            </a:r>
            <a:endParaRPr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Conduct outreach at 3 locations during 2 recruitment periods, with 5 social media posts per cycle.</a:t>
            </a:r>
            <a:endParaRPr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Enroll and train up to 40 individuals in solar installation, 20 in solar production, 10 in EV installation, and 5 in bike maintenance, including Occupational Safety and Health Administration (OSHA) training and hands-on solar installation experience.</a:t>
            </a:r>
            <a:endParaRPr sz="1300">
              <a:solidFill>
                <a:srgbClr val="595959"/>
              </a:solidFill>
              <a:latin typeface="Noto Sans"/>
              <a:ea typeface="Noto Sans"/>
              <a:cs typeface="Noto Sans"/>
              <a:sym typeface="Noto Sans"/>
            </a:endParaRPr>
          </a:p>
          <a:p>
            <a:pPr indent="0" lvl="0" marL="0" rtl="0" algn="l">
              <a:lnSpc>
                <a:spcPct val="100000"/>
              </a:lnSpc>
              <a:spcBef>
                <a:spcPts val="1300"/>
              </a:spcBef>
              <a:spcAft>
                <a:spcPts val="0"/>
              </a:spcAft>
              <a:buSzPts val="1700"/>
              <a:buNone/>
            </a:pPr>
            <a:r>
              <a:rPr lang="en-US" sz="1300">
                <a:solidFill>
                  <a:srgbClr val="595959"/>
                </a:solidFill>
                <a:latin typeface="Noto Sans"/>
                <a:ea typeface="Noto Sans"/>
                <a:cs typeface="Noto Sans"/>
                <a:sym typeface="Noto Sans"/>
              </a:rPr>
              <a:t>Coordination with local workforce and service providers</a:t>
            </a:r>
            <a:endParaRPr sz="1300">
              <a:solidFill>
                <a:srgbClr val="595959"/>
              </a:solidFill>
              <a:latin typeface="Noto Sans"/>
              <a:ea typeface="Noto Sans"/>
              <a:cs typeface="Noto Sans"/>
              <a:sym typeface="Noto Sans"/>
            </a:endParaRPr>
          </a:p>
        </p:txBody>
      </p:sp>
      <p:sp>
        <p:nvSpPr>
          <p:cNvPr id="377" name="Google Shape;377;g3cfa7fadc93_0_64"/>
          <p:cNvSpPr txBox="1"/>
          <p:nvPr>
            <p:ph idx="4294967295" type="title"/>
          </p:nvPr>
        </p:nvSpPr>
        <p:spPr>
          <a:xfrm>
            <a:off x="3121693" y="116708"/>
            <a:ext cx="8856000" cy="4353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b="1" lang="en-US" sz="2500">
                <a:solidFill>
                  <a:schemeClr val="dk1"/>
                </a:solidFill>
              </a:rPr>
              <a:t>Pomona Activated for Community Transformation and Sustainability</a:t>
            </a:r>
            <a:endParaRPr b="1" sz="2100">
              <a:solidFill>
                <a:schemeClr val="dk1"/>
              </a:solidFill>
            </a:endParaRPr>
          </a:p>
        </p:txBody>
      </p:sp>
      <p:pic>
        <p:nvPicPr>
          <p:cNvPr id="378" name="Google Shape;378;g3cfa7fadc93_0_64" title="Workforce Development Icon.png"/>
          <p:cNvPicPr preferRelativeResize="0"/>
          <p:nvPr/>
        </p:nvPicPr>
        <p:blipFill rotWithShape="1">
          <a:blip r:embed="rId3">
            <a:alphaModFix/>
          </a:blip>
          <a:srcRect b="0" l="0" r="0" t="0"/>
          <a:stretch/>
        </p:blipFill>
        <p:spPr>
          <a:xfrm>
            <a:off x="5165486" y="1194209"/>
            <a:ext cx="702567" cy="603369"/>
          </a:xfrm>
          <a:prstGeom prst="rect">
            <a:avLst/>
          </a:prstGeom>
          <a:noFill/>
          <a:ln>
            <a:noFill/>
          </a:ln>
        </p:spPr>
      </p:pic>
      <p:pic>
        <p:nvPicPr>
          <p:cNvPr id="379" name="Google Shape;379;g3cfa7fadc93_0_64" title="IMG_4913.jpg"/>
          <p:cNvPicPr preferRelativeResize="0"/>
          <p:nvPr/>
        </p:nvPicPr>
        <p:blipFill rotWithShape="1">
          <a:blip r:embed="rId4">
            <a:alphaModFix/>
          </a:blip>
          <a:srcRect b="910" l="6985" r="12816" t="12405"/>
          <a:stretch/>
        </p:blipFill>
        <p:spPr>
          <a:xfrm>
            <a:off x="9435302" y="1510025"/>
            <a:ext cx="2703600" cy="2190900"/>
          </a:xfrm>
          <a:prstGeom prst="roundRect">
            <a:avLst>
              <a:gd fmla="val 16667" name="adj"/>
            </a:avLst>
          </a:prstGeom>
          <a:noFill/>
          <a:ln cap="flat" cmpd="sng" w="38100">
            <a:solidFill>
              <a:srgbClr val="1A1A1A"/>
            </a:solidFill>
            <a:prstDash val="solid"/>
            <a:round/>
            <a:headEnd len="sm" w="sm" type="none"/>
            <a:tailEnd len="sm" w="sm" type="none"/>
          </a:ln>
        </p:spPr>
      </p:pic>
      <p:pic>
        <p:nvPicPr>
          <p:cNvPr id="380" name="Google Shape;380;g3cfa7fadc93_0_64"/>
          <p:cNvPicPr preferRelativeResize="0"/>
          <p:nvPr/>
        </p:nvPicPr>
        <p:blipFill rotWithShape="1">
          <a:blip r:embed="rId5">
            <a:alphaModFix/>
          </a:blip>
          <a:srcRect b="0" l="0" r="0" t="0"/>
          <a:stretch/>
        </p:blipFill>
        <p:spPr>
          <a:xfrm>
            <a:off x="10683191" y="856288"/>
            <a:ext cx="1206716" cy="603375"/>
          </a:xfrm>
          <a:prstGeom prst="rect">
            <a:avLst/>
          </a:prstGeom>
          <a:noFill/>
          <a:ln>
            <a:noFill/>
          </a:ln>
        </p:spPr>
      </p:pic>
      <p:pic>
        <p:nvPicPr>
          <p:cNvPr id="381" name="Google Shape;381;g3cfa7fadc93_0_64" title="DOC Logo_Stacked.png"/>
          <p:cNvPicPr preferRelativeResize="0"/>
          <p:nvPr/>
        </p:nvPicPr>
        <p:blipFill rotWithShape="1">
          <a:blip r:embed="rId6">
            <a:alphaModFix/>
          </a:blip>
          <a:srcRect b="0" l="0" r="0" t="0"/>
          <a:stretch/>
        </p:blipFill>
        <p:spPr>
          <a:xfrm>
            <a:off x="9441607" y="805919"/>
            <a:ext cx="1206723" cy="704106"/>
          </a:xfrm>
          <a:prstGeom prst="rect">
            <a:avLst/>
          </a:prstGeom>
          <a:noFill/>
          <a:ln>
            <a:noFill/>
          </a:ln>
        </p:spPr>
      </p:pic>
      <p:pic>
        <p:nvPicPr>
          <p:cNvPr id="382" name="Google Shape;382;g3cfa7fadc93_0_64"/>
          <p:cNvPicPr preferRelativeResize="0"/>
          <p:nvPr/>
        </p:nvPicPr>
        <p:blipFill rotWithShape="1">
          <a:blip r:embed="rId7">
            <a:alphaModFix/>
          </a:blip>
          <a:srcRect b="0" l="0" r="0" t="0"/>
          <a:stretch/>
        </p:blipFill>
        <p:spPr>
          <a:xfrm>
            <a:off x="9291343" y="4324479"/>
            <a:ext cx="561116" cy="200277"/>
          </a:xfrm>
          <a:prstGeom prst="rect">
            <a:avLst/>
          </a:prstGeom>
          <a:noFill/>
          <a:ln>
            <a:noFill/>
          </a:ln>
        </p:spPr>
      </p:pic>
      <p:pic>
        <p:nvPicPr>
          <p:cNvPr id="383" name="Google Shape;383;g3cfa7fadc93_0_64"/>
          <p:cNvPicPr preferRelativeResize="0"/>
          <p:nvPr/>
        </p:nvPicPr>
        <p:blipFill rotWithShape="1">
          <a:blip r:embed="rId8">
            <a:alphaModFix/>
          </a:blip>
          <a:srcRect b="0" l="0" r="0" t="0"/>
          <a:stretch/>
        </p:blipFill>
        <p:spPr>
          <a:xfrm>
            <a:off x="9958815" y="4232553"/>
            <a:ext cx="339001" cy="337843"/>
          </a:xfrm>
          <a:prstGeom prst="rect">
            <a:avLst/>
          </a:prstGeom>
          <a:noFill/>
          <a:ln>
            <a:noFill/>
          </a:ln>
        </p:spPr>
      </p:pic>
      <p:pic>
        <p:nvPicPr>
          <p:cNvPr id="384" name="Google Shape;384;g3cfa7fadc93_0_64"/>
          <p:cNvPicPr preferRelativeResize="0"/>
          <p:nvPr/>
        </p:nvPicPr>
        <p:blipFill rotWithShape="1">
          <a:blip r:embed="rId9">
            <a:alphaModFix/>
          </a:blip>
          <a:srcRect b="0" l="0" r="0" t="0"/>
          <a:stretch/>
        </p:blipFill>
        <p:spPr>
          <a:xfrm>
            <a:off x="10392665" y="4289301"/>
            <a:ext cx="446110" cy="235323"/>
          </a:xfrm>
          <a:prstGeom prst="rect">
            <a:avLst/>
          </a:prstGeom>
          <a:noFill/>
          <a:ln>
            <a:noFill/>
          </a:ln>
        </p:spPr>
      </p:pic>
      <p:pic>
        <p:nvPicPr>
          <p:cNvPr id="385" name="Google Shape;385;g3cfa7fadc93_0_64"/>
          <p:cNvPicPr preferRelativeResize="0"/>
          <p:nvPr/>
        </p:nvPicPr>
        <p:blipFill rotWithShape="1">
          <a:blip r:embed="rId10">
            <a:alphaModFix/>
          </a:blip>
          <a:srcRect b="0" l="0" r="0" t="0"/>
          <a:stretch/>
        </p:blipFill>
        <p:spPr>
          <a:xfrm>
            <a:off x="10757024" y="4915591"/>
            <a:ext cx="529159" cy="131511"/>
          </a:xfrm>
          <a:prstGeom prst="rect">
            <a:avLst/>
          </a:prstGeom>
          <a:noFill/>
          <a:ln>
            <a:noFill/>
          </a:ln>
        </p:spPr>
      </p:pic>
      <p:pic>
        <p:nvPicPr>
          <p:cNvPr id="386" name="Google Shape;386;g3cfa7fadc93_0_64"/>
          <p:cNvPicPr preferRelativeResize="0"/>
          <p:nvPr/>
        </p:nvPicPr>
        <p:blipFill rotWithShape="1">
          <a:blip r:embed="rId11">
            <a:alphaModFix/>
          </a:blip>
          <a:srcRect b="0" l="0" r="0" t="0"/>
          <a:stretch/>
        </p:blipFill>
        <p:spPr>
          <a:xfrm>
            <a:off x="9241117" y="4732749"/>
            <a:ext cx="508802" cy="235319"/>
          </a:xfrm>
          <a:prstGeom prst="rect">
            <a:avLst/>
          </a:prstGeom>
          <a:noFill/>
          <a:ln>
            <a:noFill/>
          </a:ln>
        </p:spPr>
      </p:pic>
      <p:pic>
        <p:nvPicPr>
          <p:cNvPr id="387" name="Google Shape;387;g3cfa7fadc93_0_64"/>
          <p:cNvPicPr preferRelativeResize="0"/>
          <p:nvPr/>
        </p:nvPicPr>
        <p:blipFill rotWithShape="1">
          <a:blip r:embed="rId12">
            <a:alphaModFix/>
          </a:blip>
          <a:srcRect b="0" l="4376" r="17761" t="0"/>
          <a:stretch/>
        </p:blipFill>
        <p:spPr>
          <a:xfrm>
            <a:off x="10683199" y="5124356"/>
            <a:ext cx="1018409" cy="178828"/>
          </a:xfrm>
          <a:prstGeom prst="rect">
            <a:avLst/>
          </a:prstGeom>
          <a:noFill/>
          <a:ln>
            <a:noFill/>
          </a:ln>
        </p:spPr>
      </p:pic>
      <p:pic>
        <p:nvPicPr>
          <p:cNvPr id="388" name="Google Shape;388;g3cfa7fadc93_0_64"/>
          <p:cNvPicPr preferRelativeResize="0"/>
          <p:nvPr/>
        </p:nvPicPr>
        <p:blipFill rotWithShape="1">
          <a:blip r:embed="rId13">
            <a:alphaModFix/>
          </a:blip>
          <a:srcRect b="0" l="0" r="0" t="0"/>
          <a:stretch/>
        </p:blipFill>
        <p:spPr>
          <a:xfrm>
            <a:off x="11504067" y="4681323"/>
            <a:ext cx="288423" cy="338176"/>
          </a:xfrm>
          <a:prstGeom prst="rect">
            <a:avLst/>
          </a:prstGeom>
          <a:noFill/>
          <a:ln>
            <a:noFill/>
          </a:ln>
        </p:spPr>
      </p:pic>
      <p:pic>
        <p:nvPicPr>
          <p:cNvPr id="389" name="Google Shape;389;g3cfa7fadc93_0_64"/>
          <p:cNvPicPr preferRelativeResize="0"/>
          <p:nvPr/>
        </p:nvPicPr>
        <p:blipFill rotWithShape="1">
          <a:blip r:embed="rId14">
            <a:alphaModFix/>
          </a:blip>
          <a:srcRect b="0" l="0" r="0" t="0"/>
          <a:stretch/>
        </p:blipFill>
        <p:spPr>
          <a:xfrm>
            <a:off x="9292696" y="5124357"/>
            <a:ext cx="483387" cy="148727"/>
          </a:xfrm>
          <a:prstGeom prst="rect">
            <a:avLst/>
          </a:prstGeom>
          <a:noFill/>
          <a:ln>
            <a:noFill/>
          </a:ln>
        </p:spPr>
      </p:pic>
      <p:pic>
        <p:nvPicPr>
          <p:cNvPr id="390" name="Google Shape;390;g3cfa7fadc93_0_64"/>
          <p:cNvPicPr preferRelativeResize="0"/>
          <p:nvPr/>
        </p:nvPicPr>
        <p:blipFill rotWithShape="1">
          <a:blip r:embed="rId15">
            <a:alphaModFix/>
          </a:blip>
          <a:srcRect b="18685" l="11993" r="11665" t="9368"/>
          <a:stretch/>
        </p:blipFill>
        <p:spPr>
          <a:xfrm>
            <a:off x="9816779" y="4698912"/>
            <a:ext cx="368469" cy="302999"/>
          </a:xfrm>
          <a:prstGeom prst="rect">
            <a:avLst/>
          </a:prstGeom>
          <a:noFill/>
          <a:ln>
            <a:noFill/>
          </a:ln>
        </p:spPr>
      </p:pic>
      <p:pic>
        <p:nvPicPr>
          <p:cNvPr id="391" name="Google Shape;391;g3cfa7fadc93_0_64"/>
          <p:cNvPicPr preferRelativeResize="0"/>
          <p:nvPr/>
        </p:nvPicPr>
        <p:blipFill rotWithShape="1">
          <a:blip r:embed="rId16">
            <a:alphaModFix/>
          </a:blip>
          <a:srcRect b="0" l="0" r="0" t="0"/>
          <a:stretch/>
        </p:blipFill>
        <p:spPr>
          <a:xfrm>
            <a:off x="10286301" y="4680912"/>
            <a:ext cx="339002" cy="338990"/>
          </a:xfrm>
          <a:prstGeom prst="rect">
            <a:avLst/>
          </a:prstGeom>
          <a:noFill/>
          <a:ln>
            <a:noFill/>
          </a:ln>
        </p:spPr>
      </p:pic>
      <p:pic>
        <p:nvPicPr>
          <p:cNvPr id="392" name="Google Shape;392;g3cfa7fadc93_0_64"/>
          <p:cNvPicPr preferRelativeResize="0"/>
          <p:nvPr/>
        </p:nvPicPr>
        <p:blipFill rotWithShape="1">
          <a:blip r:embed="rId17">
            <a:alphaModFix/>
          </a:blip>
          <a:srcRect b="0" l="0" r="0" t="0"/>
          <a:stretch/>
        </p:blipFill>
        <p:spPr>
          <a:xfrm>
            <a:off x="9971665" y="5163061"/>
            <a:ext cx="561116" cy="131511"/>
          </a:xfrm>
          <a:prstGeom prst="rect">
            <a:avLst/>
          </a:prstGeom>
          <a:noFill/>
          <a:ln>
            <a:noFill/>
          </a:ln>
        </p:spPr>
      </p:pic>
      <p:pic>
        <p:nvPicPr>
          <p:cNvPr id="393" name="Google Shape;393;g3cfa7fadc93_0_64"/>
          <p:cNvPicPr preferRelativeResize="0"/>
          <p:nvPr/>
        </p:nvPicPr>
        <p:blipFill rotWithShape="1">
          <a:blip r:embed="rId18">
            <a:alphaModFix/>
          </a:blip>
          <a:srcRect b="0" l="0" r="0" t="0"/>
          <a:stretch/>
        </p:blipFill>
        <p:spPr>
          <a:xfrm>
            <a:off x="11427120" y="4350259"/>
            <a:ext cx="288423" cy="148725"/>
          </a:xfrm>
          <a:prstGeom prst="rect">
            <a:avLst/>
          </a:prstGeom>
          <a:noFill/>
          <a:ln>
            <a:noFill/>
          </a:ln>
        </p:spPr>
      </p:pic>
      <p:pic>
        <p:nvPicPr>
          <p:cNvPr id="394" name="Google Shape;394;g3cfa7fadc93_0_64"/>
          <p:cNvPicPr preferRelativeResize="0"/>
          <p:nvPr/>
        </p:nvPicPr>
        <p:blipFill rotWithShape="1">
          <a:blip r:embed="rId19">
            <a:alphaModFix/>
          </a:blip>
          <a:srcRect b="43654" l="4914" r="6229" t="32284"/>
          <a:stretch/>
        </p:blipFill>
        <p:spPr>
          <a:xfrm>
            <a:off x="10757023" y="4697116"/>
            <a:ext cx="615335" cy="93423"/>
          </a:xfrm>
          <a:prstGeom prst="rect">
            <a:avLst/>
          </a:prstGeom>
          <a:noFill/>
          <a:ln>
            <a:noFill/>
          </a:ln>
        </p:spPr>
      </p:pic>
      <p:pic>
        <p:nvPicPr>
          <p:cNvPr id="395" name="Google Shape;395;g3cfa7fadc93_0_64" title="SGVCC_transparent.png"/>
          <p:cNvPicPr preferRelativeResize="0"/>
          <p:nvPr/>
        </p:nvPicPr>
        <p:blipFill rotWithShape="1">
          <a:blip r:embed="rId20">
            <a:alphaModFix/>
          </a:blip>
          <a:srcRect b="0" l="0" r="0" t="0"/>
          <a:stretch/>
        </p:blipFill>
        <p:spPr>
          <a:xfrm>
            <a:off x="10933629" y="4244687"/>
            <a:ext cx="338997" cy="338715"/>
          </a:xfrm>
          <a:prstGeom prst="rect">
            <a:avLst/>
          </a:prstGeom>
          <a:noFill/>
          <a:ln>
            <a:noFill/>
          </a:ln>
        </p:spPr>
      </p:pic>
      <p:pic>
        <p:nvPicPr>
          <p:cNvPr id="396" name="Google Shape;396;g3cfa7fadc93_0_64" title="Pomona ACTS Map_110625.png"/>
          <p:cNvPicPr preferRelativeResize="0"/>
          <p:nvPr/>
        </p:nvPicPr>
        <p:blipFill rotWithShape="1">
          <a:blip r:embed="rId21">
            <a:alphaModFix/>
          </a:blip>
          <a:srcRect b="0" l="0" r="0" t="0"/>
          <a:stretch/>
        </p:blipFill>
        <p:spPr>
          <a:xfrm>
            <a:off x="6062228" y="1376887"/>
            <a:ext cx="3178895" cy="2457176"/>
          </a:xfrm>
          <a:prstGeom prst="rect">
            <a:avLst/>
          </a:prstGeom>
          <a:noFill/>
          <a:ln cap="flat" cmpd="sng" w="9525">
            <a:solidFill>
              <a:srgbClr val="000000"/>
            </a:solidFill>
            <a:prstDash val="solid"/>
            <a:round/>
            <a:headEnd len="sm" w="sm" type="none"/>
            <a:tailEnd len="sm" w="sm" type="none"/>
          </a:ln>
        </p:spPr>
      </p:pic>
      <p:pic>
        <p:nvPicPr>
          <p:cNvPr id="397" name="Google Shape;397;g3cfa7fadc93_0_64"/>
          <p:cNvPicPr preferRelativeResize="0"/>
          <p:nvPr/>
        </p:nvPicPr>
        <p:blipFill rotWithShape="1">
          <a:blip r:embed="rId22">
            <a:alphaModFix/>
          </a:blip>
          <a:srcRect b="0" l="0" r="0" t="0"/>
          <a:stretch/>
        </p:blipFill>
        <p:spPr>
          <a:xfrm>
            <a:off x="-8" y="5770100"/>
            <a:ext cx="2194433" cy="1100700"/>
          </a:xfrm>
          <a:prstGeom prst="rect">
            <a:avLst/>
          </a:prstGeom>
          <a:noFill/>
          <a:ln>
            <a:noFill/>
          </a:ln>
        </p:spPr>
      </p:pic>
      <p:pic>
        <p:nvPicPr>
          <p:cNvPr id="398" name="Google Shape;398;g3cfa7fadc93_0_64"/>
          <p:cNvPicPr preferRelativeResize="0"/>
          <p:nvPr/>
        </p:nvPicPr>
        <p:blipFill rotWithShape="1">
          <a:blip r:embed="rId23">
            <a:alphaModFix/>
          </a:blip>
          <a:srcRect b="0" l="0" r="0" t="0"/>
          <a:stretch/>
        </p:blipFill>
        <p:spPr>
          <a:xfrm>
            <a:off x="2982888" y="5761008"/>
            <a:ext cx="2194430" cy="1109792"/>
          </a:xfrm>
          <a:prstGeom prst="rect">
            <a:avLst/>
          </a:prstGeom>
          <a:noFill/>
          <a:ln>
            <a:noFill/>
          </a:ln>
        </p:spPr>
      </p:pic>
      <p:pic>
        <p:nvPicPr>
          <p:cNvPr id="399" name="Google Shape;399;g3cfa7fadc93_0_64"/>
          <p:cNvPicPr preferRelativeResize="0"/>
          <p:nvPr/>
        </p:nvPicPr>
        <p:blipFill rotWithShape="1">
          <a:blip r:embed="rId24">
            <a:alphaModFix/>
          </a:blip>
          <a:srcRect b="0" l="0" r="0" t="0"/>
          <a:stretch/>
        </p:blipFill>
        <p:spPr>
          <a:xfrm>
            <a:off x="2195815" y="5770099"/>
            <a:ext cx="785685" cy="1100701"/>
          </a:xfrm>
          <a:prstGeom prst="rect">
            <a:avLst/>
          </a:prstGeom>
          <a:noFill/>
          <a:ln>
            <a:noFill/>
          </a:ln>
        </p:spPr>
      </p:pic>
      <p:pic>
        <p:nvPicPr>
          <p:cNvPr id="400" name="Google Shape;400;g3cfa7fadc93_0_64"/>
          <p:cNvPicPr preferRelativeResize="0"/>
          <p:nvPr/>
        </p:nvPicPr>
        <p:blipFill rotWithShape="1">
          <a:blip r:embed="rId25">
            <a:alphaModFix/>
          </a:blip>
          <a:srcRect b="0" l="0" r="0" t="0"/>
          <a:stretch/>
        </p:blipFill>
        <p:spPr>
          <a:xfrm>
            <a:off x="11421503" y="5770059"/>
            <a:ext cx="785701" cy="1100741"/>
          </a:xfrm>
          <a:prstGeom prst="rect">
            <a:avLst/>
          </a:prstGeom>
          <a:noFill/>
          <a:ln>
            <a:noFill/>
          </a:ln>
        </p:spPr>
      </p:pic>
      <p:pic>
        <p:nvPicPr>
          <p:cNvPr id="401" name="Google Shape;401;g3cfa7fadc93_0_64"/>
          <p:cNvPicPr preferRelativeResize="0"/>
          <p:nvPr/>
        </p:nvPicPr>
        <p:blipFill rotWithShape="1">
          <a:blip r:embed="rId26">
            <a:alphaModFix/>
          </a:blip>
          <a:srcRect b="0" l="0" r="0" t="0"/>
          <a:stretch/>
        </p:blipFill>
        <p:spPr>
          <a:xfrm>
            <a:off x="5178708" y="5770033"/>
            <a:ext cx="1720567" cy="1100768"/>
          </a:xfrm>
          <a:prstGeom prst="rect">
            <a:avLst/>
          </a:prstGeom>
          <a:noFill/>
          <a:ln>
            <a:noFill/>
          </a:ln>
        </p:spPr>
      </p:pic>
      <p:pic>
        <p:nvPicPr>
          <p:cNvPr id="402" name="Google Shape;402;g3cfa7fadc93_0_64"/>
          <p:cNvPicPr preferRelativeResize="0"/>
          <p:nvPr/>
        </p:nvPicPr>
        <p:blipFill rotWithShape="1">
          <a:blip r:embed="rId27">
            <a:alphaModFix/>
          </a:blip>
          <a:srcRect b="23289" l="0" r="0" t="0"/>
          <a:stretch/>
        </p:blipFill>
        <p:spPr>
          <a:xfrm>
            <a:off x="8015351" y="5770100"/>
            <a:ext cx="1918975" cy="1100700"/>
          </a:xfrm>
          <a:prstGeom prst="rect">
            <a:avLst/>
          </a:prstGeom>
          <a:noFill/>
          <a:ln>
            <a:noFill/>
          </a:ln>
        </p:spPr>
      </p:pic>
      <p:pic>
        <p:nvPicPr>
          <p:cNvPr id="403" name="Google Shape;403;g3cfa7fadc93_0_64"/>
          <p:cNvPicPr preferRelativeResize="0"/>
          <p:nvPr/>
        </p:nvPicPr>
        <p:blipFill rotWithShape="1">
          <a:blip r:embed="rId28">
            <a:alphaModFix/>
          </a:blip>
          <a:srcRect b="0" l="0" r="0" t="0"/>
          <a:stretch/>
        </p:blipFill>
        <p:spPr>
          <a:xfrm>
            <a:off x="9935713" y="5757500"/>
            <a:ext cx="1484401" cy="1113300"/>
          </a:xfrm>
          <a:prstGeom prst="rect">
            <a:avLst/>
          </a:prstGeom>
          <a:noFill/>
          <a:ln>
            <a:noFill/>
          </a:ln>
        </p:spPr>
      </p:pic>
      <p:pic>
        <p:nvPicPr>
          <p:cNvPr id="404" name="Google Shape;404;g3cfa7fadc93_0_64"/>
          <p:cNvPicPr preferRelativeResize="0"/>
          <p:nvPr/>
        </p:nvPicPr>
        <p:blipFill rotWithShape="1">
          <a:blip r:embed="rId29">
            <a:alphaModFix/>
          </a:blip>
          <a:srcRect b="0" l="0" r="0" t="0"/>
          <a:stretch/>
        </p:blipFill>
        <p:spPr>
          <a:xfrm>
            <a:off x="6900663" y="5757500"/>
            <a:ext cx="1113300" cy="1113300"/>
          </a:xfrm>
          <a:prstGeom prst="rect">
            <a:avLst/>
          </a:prstGeom>
          <a:noFill/>
          <a:ln>
            <a:noFill/>
          </a:ln>
        </p:spPr>
      </p:pic>
      <p:sp>
        <p:nvSpPr>
          <p:cNvPr id="405" name="Google Shape;405;g3cfa7fadc93_0_64"/>
          <p:cNvSpPr/>
          <p:nvPr/>
        </p:nvSpPr>
        <p:spPr>
          <a:xfrm>
            <a:off x="0" y="5655733"/>
            <a:ext cx="12207300" cy="1143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Roboto"/>
              <a:ea typeface="Roboto"/>
              <a:cs typeface="Roboto"/>
              <a:sym typeface="Roboto"/>
            </a:endParaRPr>
          </a:p>
        </p:txBody>
      </p:sp>
      <p:pic>
        <p:nvPicPr>
          <p:cNvPr id="406" name="Google Shape;406;g3cfa7fadc93_0_64" title="Pomona ACTS icon-36.png"/>
          <p:cNvPicPr preferRelativeResize="0"/>
          <p:nvPr/>
        </p:nvPicPr>
        <p:blipFill rotWithShape="1">
          <a:blip r:embed="rId30">
            <a:alphaModFix/>
          </a:blip>
          <a:srcRect b="0" l="0" r="0" t="0"/>
          <a:stretch/>
        </p:blipFill>
        <p:spPr>
          <a:xfrm>
            <a:off x="11208833" y="5441279"/>
            <a:ext cx="561134" cy="543323"/>
          </a:xfrm>
          <a:prstGeom prst="rect">
            <a:avLst/>
          </a:prstGeom>
          <a:noFill/>
          <a:ln>
            <a:noFill/>
          </a:ln>
        </p:spPr>
      </p:pic>
      <p:pic>
        <p:nvPicPr>
          <p:cNvPr id="407" name="Google Shape;407;g3cfa7fadc93_0_64" title="CEPicon.png"/>
          <p:cNvPicPr preferRelativeResize="0"/>
          <p:nvPr/>
        </p:nvPicPr>
        <p:blipFill rotWithShape="1">
          <a:blip r:embed="rId31">
            <a:alphaModFix/>
          </a:blip>
          <a:srcRect b="0" l="0" r="0" t="0"/>
          <a:stretch/>
        </p:blipFill>
        <p:spPr>
          <a:xfrm>
            <a:off x="9737300" y="5481037"/>
            <a:ext cx="615333" cy="463777"/>
          </a:xfrm>
          <a:prstGeom prst="rect">
            <a:avLst/>
          </a:prstGeom>
          <a:noFill/>
          <a:ln>
            <a:noFill/>
          </a:ln>
        </p:spPr>
      </p:pic>
      <p:pic>
        <p:nvPicPr>
          <p:cNvPr id="408" name="Google Shape;408;g3cfa7fadc93_0_64" title="Tree Planting Icon.png"/>
          <p:cNvPicPr preferRelativeResize="0"/>
          <p:nvPr/>
        </p:nvPicPr>
        <p:blipFill rotWithShape="1">
          <a:blip r:embed="rId32">
            <a:alphaModFix/>
          </a:blip>
          <a:srcRect b="0" l="0" r="0" t="0"/>
          <a:stretch/>
        </p:blipFill>
        <p:spPr>
          <a:xfrm>
            <a:off x="10446564" y="5513491"/>
            <a:ext cx="654299" cy="532311"/>
          </a:xfrm>
          <a:prstGeom prst="rect">
            <a:avLst/>
          </a:prstGeom>
          <a:noFill/>
          <a:ln>
            <a:noFill/>
          </a:ln>
        </p:spPr>
      </p:pic>
      <p:sp>
        <p:nvSpPr>
          <p:cNvPr id="409" name="Google Shape;409;g3cfa7fadc93_0_64"/>
          <p:cNvSpPr txBox="1"/>
          <p:nvPr/>
        </p:nvSpPr>
        <p:spPr>
          <a:xfrm>
            <a:off x="6252427" y="3971314"/>
            <a:ext cx="2863800" cy="11544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300"/>
              <a:buFont typeface="Arial"/>
              <a:buNone/>
            </a:pPr>
            <a:r>
              <a:t/>
            </a:r>
            <a:endParaRPr/>
          </a:p>
          <a:p>
            <a:pPr indent="0" lvl="0" marL="0" marR="0" rtl="0" algn="l">
              <a:lnSpc>
                <a:spcPct val="115000"/>
              </a:lnSpc>
              <a:spcBef>
                <a:spcPts val="0"/>
              </a:spcBef>
              <a:spcAft>
                <a:spcPts val="0"/>
              </a:spcAft>
              <a:buClr>
                <a:srgbClr val="000000"/>
              </a:buClr>
              <a:buSzPts val="1300"/>
              <a:buFont typeface="Arial"/>
              <a:buNone/>
            </a:pPr>
            <a:r>
              <a:rPr b="1" i="0" lang="en-US" sz="1300" u="none" cap="none" strike="noStrike">
                <a:solidFill>
                  <a:schemeClr val="hlink"/>
                </a:solidFill>
                <a:uFill>
                  <a:noFill/>
                </a:uFill>
                <a:latin typeface="Noto Sans"/>
                <a:ea typeface="Noto Sans"/>
                <a:cs typeface="Noto Sans"/>
                <a:sym typeface="Noto Sans"/>
                <a:hlinkClick r:id="rId33"/>
              </a:rPr>
              <a:t>PomonaActs.org</a:t>
            </a:r>
            <a:endParaRPr b="1" i="0" sz="1300" u="none" cap="none" strike="noStrike">
              <a:solidFill>
                <a:schemeClr val="dk1"/>
              </a:solidFill>
              <a:latin typeface="Noto Sans"/>
              <a:ea typeface="Noto Sans"/>
              <a:cs typeface="Noto Sans"/>
              <a:sym typeface="Noto Sans"/>
            </a:endParaRPr>
          </a:p>
          <a:p>
            <a:pPr indent="0" lvl="0" marL="0" marR="0" rtl="0" algn="l">
              <a:lnSpc>
                <a:spcPct val="115000"/>
              </a:lnSpc>
              <a:spcBef>
                <a:spcPts val="0"/>
              </a:spcBef>
              <a:spcAft>
                <a:spcPts val="0"/>
              </a:spcAft>
              <a:buClr>
                <a:srgbClr val="000000"/>
              </a:buClr>
              <a:buSzPts val="1300"/>
              <a:buFont typeface="Arial"/>
              <a:buNone/>
            </a:pPr>
            <a:r>
              <a:rPr b="1" i="0" lang="en-US" sz="1300" u="none" cap="none" strike="noStrike">
                <a:solidFill>
                  <a:schemeClr val="dk1"/>
                </a:solidFill>
                <a:latin typeface="Noto Sans"/>
                <a:ea typeface="Noto Sans"/>
                <a:cs typeface="Noto Sans"/>
                <a:sym typeface="Noto Sans"/>
              </a:rPr>
              <a:t>@pomonaacts</a:t>
            </a:r>
            <a:endParaRPr b="1" i="0" sz="1300" u="none" cap="none" strike="noStrike">
              <a:solidFill>
                <a:schemeClr val="dk1"/>
              </a:solidFill>
              <a:latin typeface="Noto Sans"/>
              <a:ea typeface="Noto Sans"/>
              <a:cs typeface="Noto Sans"/>
              <a:sym typeface="Noto Sans"/>
            </a:endParaRPr>
          </a:p>
          <a:p>
            <a:pPr indent="0" lvl="0" marL="0" marR="0" rtl="0" algn="l">
              <a:lnSpc>
                <a:spcPct val="115000"/>
              </a:lnSpc>
              <a:spcBef>
                <a:spcPts val="0"/>
              </a:spcBef>
              <a:spcAft>
                <a:spcPts val="0"/>
              </a:spcAft>
              <a:buClr>
                <a:srgbClr val="000000"/>
              </a:buClr>
              <a:buSzPts val="1300"/>
              <a:buFont typeface="Arial"/>
              <a:buNone/>
            </a:pPr>
            <a:r>
              <a:rPr b="1" i="0" lang="en-US" sz="1300" u="none" cap="none" strike="noStrike">
                <a:solidFill>
                  <a:schemeClr val="dk1"/>
                </a:solidFill>
                <a:latin typeface="Noto Sans"/>
                <a:ea typeface="Noto Sans"/>
                <a:cs typeface="Noto Sans"/>
                <a:sym typeface="Noto Sans"/>
              </a:rPr>
              <a:t>hello@pomonaacts.org</a:t>
            </a:r>
            <a:endParaRPr b="1" i="0" sz="1300" u="none" cap="none" strike="noStrike">
              <a:solidFill>
                <a:schemeClr val="dk1"/>
              </a:solidFill>
              <a:latin typeface="Noto Sans"/>
              <a:ea typeface="Noto Sans"/>
              <a:cs typeface="Noto Sans"/>
              <a:sym typeface="Noto Sans"/>
            </a:endParaRPr>
          </a:p>
        </p:txBody>
      </p:sp>
      <p:pic>
        <p:nvPicPr>
          <p:cNvPr id="410" name="Google Shape;410;g3cfa7fadc93_0_64" title="IMG_8109.png"/>
          <p:cNvPicPr preferRelativeResize="0"/>
          <p:nvPr/>
        </p:nvPicPr>
        <p:blipFill rotWithShape="1">
          <a:blip r:embed="rId34">
            <a:alphaModFix/>
          </a:blip>
          <a:srcRect b="13285" l="0" r="2009" t="0"/>
          <a:stretch/>
        </p:blipFill>
        <p:spPr>
          <a:xfrm>
            <a:off x="157859" y="5724150"/>
            <a:ext cx="2036567" cy="1192600"/>
          </a:xfrm>
          <a:prstGeom prst="rect">
            <a:avLst/>
          </a:prstGeom>
          <a:noFill/>
          <a:ln>
            <a:noFill/>
          </a:ln>
        </p:spPr>
      </p:pic>
      <p:pic>
        <p:nvPicPr>
          <p:cNvPr id="411" name="Google Shape;411;g3cfa7fadc93_0_64" title="Copy of PomonaACTS_logo_stacked_purple.png"/>
          <p:cNvPicPr preferRelativeResize="0"/>
          <p:nvPr/>
        </p:nvPicPr>
        <p:blipFill rotWithShape="1">
          <a:blip r:embed="rId35">
            <a:alphaModFix/>
          </a:blip>
          <a:srcRect b="0" l="0" r="0" t="0"/>
          <a:stretch/>
        </p:blipFill>
        <p:spPr>
          <a:xfrm>
            <a:off x="715492" y="63492"/>
            <a:ext cx="2267398" cy="1192615"/>
          </a:xfrm>
          <a:prstGeom prst="rect">
            <a:avLst/>
          </a:prstGeom>
          <a:noFill/>
          <a:ln>
            <a:noFill/>
          </a:ln>
        </p:spPr>
      </p:pic>
      <p:pic>
        <p:nvPicPr>
          <p:cNvPr id="412" name="Google Shape;412;g3cfa7fadc93_0_64"/>
          <p:cNvPicPr preferRelativeResize="0"/>
          <p:nvPr/>
        </p:nvPicPr>
        <p:blipFill>
          <a:blip r:embed="rId36">
            <a:alphaModFix/>
          </a:blip>
          <a:stretch>
            <a:fillRect/>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3a6d2586fc9_0_40"/>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Eddie Santosa</a:t>
            </a:r>
            <a:endParaRPr b="1" sz="2200"/>
          </a:p>
        </p:txBody>
      </p:sp>
      <p:sp>
        <p:nvSpPr>
          <p:cNvPr id="419" name="Google Shape;419;g3a6d2586fc9_0_40"/>
          <p:cNvSpPr txBox="1"/>
          <p:nvPr>
            <p:ph idx="3" type="body"/>
          </p:nvPr>
        </p:nvSpPr>
        <p:spPr>
          <a:xfrm>
            <a:off x="6071675" y="533500"/>
            <a:ext cx="6120300" cy="1103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100"/>
              </a:spcBef>
              <a:spcAft>
                <a:spcPts val="0"/>
              </a:spcAft>
              <a:buNone/>
            </a:pPr>
            <a:r>
              <a:rPr lang="en-US" sz="1600"/>
              <a:t>Sustainability &amp; Resilience Practice Lead,</a:t>
            </a:r>
            <a:r>
              <a:rPr b="0" lang="en-US" sz="1600">
                <a:solidFill>
                  <a:srgbClr val="000000"/>
                </a:solidFill>
                <a:highlight>
                  <a:srgbClr val="FFFFFF"/>
                </a:highlight>
                <a:latin typeface="Calibri"/>
                <a:ea typeface="Calibri"/>
                <a:cs typeface="Calibri"/>
                <a:sym typeface="Calibri"/>
              </a:rPr>
              <a:t> </a:t>
            </a:r>
            <a:r>
              <a:rPr lang="en-US" sz="1600"/>
              <a:t>North America: West – Parsons</a:t>
            </a:r>
            <a:endParaRPr sz="1600"/>
          </a:p>
          <a:p>
            <a:pPr indent="0" lvl="0" marL="0" marR="0" rtl="0" algn="l">
              <a:lnSpc>
                <a:spcPct val="115000"/>
              </a:lnSpc>
              <a:spcBef>
                <a:spcPts val="1100"/>
              </a:spcBef>
              <a:spcAft>
                <a:spcPts val="1100"/>
              </a:spcAft>
              <a:buNone/>
            </a:pPr>
            <a:r>
              <a:rPr lang="en-US" sz="1600"/>
              <a:t>Adjunct Lecturer – Architecture – Cal Poly Pomona</a:t>
            </a:r>
            <a:endParaRPr sz="1600"/>
          </a:p>
        </p:txBody>
      </p:sp>
      <p:sp>
        <p:nvSpPr>
          <p:cNvPr id="420" name="Google Shape;420;g3a6d2586fc9_0_40"/>
          <p:cNvSpPr txBox="1"/>
          <p:nvPr>
            <p:ph idx="4" type="body"/>
          </p:nvPr>
        </p:nvSpPr>
        <p:spPr>
          <a:xfrm>
            <a:off x="6123225" y="1690825"/>
            <a:ext cx="5925300" cy="48561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1100"/>
              </a:spcBef>
              <a:spcAft>
                <a:spcPts val="0"/>
              </a:spcAft>
              <a:buNone/>
            </a:pPr>
            <a:r>
              <a:rPr lang="en-US" sz="1300">
                <a:solidFill>
                  <a:srgbClr val="000000"/>
                </a:solidFill>
                <a:highlight>
                  <a:srgbClr val="FFFFFF"/>
                </a:highlight>
                <a:latin typeface="Calibri"/>
                <a:ea typeface="Calibri"/>
                <a:cs typeface="Calibri"/>
                <a:sym typeface="Calibri"/>
              </a:rPr>
              <a:t>Eddy Santosa is a global sustainability leader with 25 years of experience in high‑performance buildings and infrastructure, net‑zero strategies, climate‑responsive design, and embodied and life‑cycle carbon. He is widely recognized for his leadership in green building and LEED implementation, having delivered more than 300 high‑performance projects, including large‑scale infrastructure, transit systems, and agency capital programs where sustainability, resilience, and carbon accountability are applied at billion‑dollar scale. Additionally, he also teaches Environmental Control as an adjunct lecturer in architecture at California State Polytechnic University, Pomona. His portfolio includes net zero buildings, major airport terminals, rail and transit facilities, water infrastructure, and large public–private partnership campus and industrial developments. He has led decarbonization planning for complex urban districts and advises on campus‑ and portfolio‑scale sustainability strategies.</a:t>
            </a:r>
            <a:endParaRPr sz="1300">
              <a:solidFill>
                <a:srgbClr val="000000"/>
              </a:solidFill>
              <a:highlight>
                <a:srgbClr val="FFFFFF"/>
              </a:highlight>
              <a:latin typeface="Calibri"/>
              <a:ea typeface="Calibri"/>
              <a:cs typeface="Calibri"/>
              <a:sym typeface="Calibri"/>
            </a:endParaRPr>
          </a:p>
          <a:p>
            <a:pPr indent="0" lvl="0" marL="0" rtl="0" algn="l">
              <a:lnSpc>
                <a:spcPct val="115000"/>
              </a:lnSpc>
              <a:spcBef>
                <a:spcPts val="1100"/>
              </a:spcBef>
              <a:spcAft>
                <a:spcPts val="0"/>
              </a:spcAft>
              <a:buNone/>
            </a:pPr>
            <a:r>
              <a:rPr lang="en-US" sz="1300">
                <a:solidFill>
                  <a:srgbClr val="000000"/>
                </a:solidFill>
                <a:highlight>
                  <a:srgbClr val="FFFFFF"/>
                </a:highlight>
                <a:latin typeface="Calibri"/>
                <a:ea typeface="Calibri"/>
                <a:cs typeface="Calibri"/>
                <a:sym typeface="Calibri"/>
              </a:rPr>
              <a:t>Eddy serves as Vice Chair of the LA Metro Sustainability Council, advising on sustainability policy and implementation. He has chaired the AIA National Building Performance Knowledge Community and served on the IBPSA‑US board. He is a voting member of ASHRAE SPC 209‑2018R, a LEED Pro Reviewer, and a former LEED Energy &amp; Atmosphere Technical Advisory Group member. He frequently presents at national and international conferences and has authored numerous publications on sustainability, building performance, and carbon reduction.</a:t>
            </a:r>
            <a:endParaRPr sz="1300">
              <a:solidFill>
                <a:srgbClr val="000000"/>
              </a:solidFill>
              <a:highlight>
                <a:srgbClr val="FFFFFF"/>
              </a:highlight>
              <a:latin typeface="Calibri"/>
              <a:ea typeface="Calibri"/>
              <a:cs typeface="Calibri"/>
              <a:sym typeface="Calibri"/>
            </a:endParaRPr>
          </a:p>
          <a:p>
            <a:pPr indent="0" lvl="0" marL="0" rtl="0" algn="l">
              <a:lnSpc>
                <a:spcPct val="125000"/>
              </a:lnSpc>
              <a:spcBef>
                <a:spcPts val="1100"/>
              </a:spcBef>
              <a:spcAft>
                <a:spcPts val="0"/>
              </a:spcAft>
              <a:buSzPts val="2800"/>
              <a:buNone/>
            </a:pPr>
            <a:r>
              <a:t/>
            </a:r>
            <a:endParaRPr sz="1850">
              <a:solidFill>
                <a:srgbClr val="000000"/>
              </a:solidFill>
            </a:endParaRPr>
          </a:p>
          <a:p>
            <a:pPr indent="0" lvl="0" marL="0" rtl="0" algn="l">
              <a:lnSpc>
                <a:spcPct val="125000"/>
              </a:lnSpc>
              <a:spcBef>
                <a:spcPts val="0"/>
              </a:spcBef>
              <a:spcAft>
                <a:spcPts val="0"/>
              </a:spcAft>
              <a:buSzPts val="2800"/>
              <a:buNone/>
            </a:pPr>
            <a:r>
              <a:t/>
            </a:r>
            <a:endParaRPr sz="1550">
              <a:solidFill>
                <a:srgbClr val="000000"/>
              </a:solidFill>
              <a:latin typeface="Poppins"/>
              <a:ea typeface="Poppins"/>
              <a:cs typeface="Poppins"/>
              <a:sym typeface="Poppins"/>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421" name="Google Shape;421;g3a6d2586fc9_0_40"/>
          <p:cNvPicPr preferRelativeResize="0"/>
          <p:nvPr/>
        </p:nvPicPr>
        <p:blipFill rotWithShape="1">
          <a:blip r:embed="rId3">
            <a:alphaModFix/>
          </a:blip>
          <a:srcRect b="0" l="0" r="0" t="0"/>
          <a:stretch/>
        </p:blipFill>
        <p:spPr>
          <a:xfrm>
            <a:off x="11585560" y="6321055"/>
            <a:ext cx="349214" cy="349200"/>
          </a:xfrm>
          <a:prstGeom prst="rect">
            <a:avLst/>
          </a:prstGeom>
          <a:noFill/>
          <a:ln>
            <a:noFill/>
          </a:ln>
        </p:spPr>
      </p:pic>
      <p:pic>
        <p:nvPicPr>
          <p:cNvPr id="422" name="Google Shape;422;g3a6d2586fc9_0_40" title="Screenshot 2026-03-15 at 9.29.43 PM.png"/>
          <p:cNvPicPr preferRelativeResize="0"/>
          <p:nvPr/>
        </p:nvPicPr>
        <p:blipFill>
          <a:blip r:embed="rId4">
            <a:alphaModFix/>
          </a:blip>
          <a:stretch>
            <a:fillRect/>
          </a:stretch>
        </p:blipFill>
        <p:spPr>
          <a:xfrm>
            <a:off x="733075" y="1066862"/>
            <a:ext cx="5240325" cy="54005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37ff5f162a2_0_6"/>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Q&amp;A</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7e1c3b218c_0_554"/>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Program Spotlight: Dr Mary Anne Akers, Dean of the College of Environmental Design, </a:t>
            </a:r>
            <a:endParaRPr b="1"/>
          </a:p>
          <a:p>
            <a:pPr indent="0" lvl="0" marL="0" rtl="0" algn="r">
              <a:lnSpc>
                <a:spcPct val="90000"/>
              </a:lnSpc>
              <a:spcBef>
                <a:spcPts val="0"/>
              </a:spcBef>
              <a:spcAft>
                <a:spcPts val="0"/>
              </a:spcAft>
              <a:buSzPts val="3600"/>
              <a:buNone/>
            </a:pPr>
            <a:r>
              <a:rPr b="1" lang="en-US"/>
              <a:t>Cal Poly Pomona</a:t>
            </a:r>
            <a:endParaRPr b="1"/>
          </a:p>
        </p:txBody>
      </p:sp>
      <p:sp>
        <p:nvSpPr>
          <p:cNvPr id="435" name="Google Shape;435;g37e1c3b218c_0_554"/>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3d7a266bdd8_0_0"/>
          <p:cNvSpPr/>
          <p:nvPr>
            <p:ph idx="2" type="pic"/>
          </p:nvPr>
        </p:nvSpPr>
        <p:spPr>
          <a:xfrm>
            <a:off x="0" y="0"/>
            <a:ext cx="5676900" cy="6858000"/>
          </a:xfrm>
          <a:prstGeom prst="rect">
            <a:avLst/>
          </a:prstGeom>
          <a:noFill/>
          <a:ln>
            <a:noFill/>
          </a:ln>
        </p:spPr>
      </p:sp>
      <p:sp>
        <p:nvSpPr>
          <p:cNvPr id="215" name="Google Shape;215;g3d7a266bdd8_0_0"/>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extLst>
                  <a:ext uri="http://customooxmlschemas.google.com/">
                    <go:slidesCustomData xmlns:go="http://customooxmlschemas.google.com/" textRoundtripDataId="0"/>
                  </a:ext>
                </a:extLst>
              </a:rPr>
              <a:t>Lujuana Medina </a:t>
            </a:r>
            <a:endParaRPr b="1" sz="2200"/>
          </a:p>
        </p:txBody>
      </p:sp>
      <p:sp>
        <p:nvSpPr>
          <p:cNvPr id="216" name="Google Shape;216;g3d7a266bdd8_0_0"/>
          <p:cNvSpPr txBox="1"/>
          <p:nvPr>
            <p:ph idx="3" type="body"/>
          </p:nvPr>
        </p:nvSpPr>
        <p:spPr>
          <a:xfrm>
            <a:off x="6071675" y="729575"/>
            <a:ext cx="5618100" cy="545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600"/>
              </a:spcAft>
              <a:buSzPct val="169699"/>
              <a:buNone/>
            </a:pPr>
            <a:r>
              <a:rPr lang="en-US" sz="2129"/>
              <a:t>Environmental Initiatives Division Manager - SoCalREN, County of Los Angeles </a:t>
            </a:r>
            <a:endParaRPr sz="2129"/>
          </a:p>
        </p:txBody>
      </p:sp>
      <p:sp>
        <p:nvSpPr>
          <p:cNvPr id="217" name="Google Shape;217;g3d7a266bdd8_0_0"/>
          <p:cNvSpPr txBox="1"/>
          <p:nvPr>
            <p:ph idx="4" type="body"/>
          </p:nvPr>
        </p:nvSpPr>
        <p:spPr>
          <a:xfrm>
            <a:off x="6123225" y="1334525"/>
            <a:ext cx="5925300" cy="52680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600"/>
              </a:spcBef>
              <a:spcAft>
                <a:spcPts val="0"/>
              </a:spcAft>
              <a:buSzPts val="2800"/>
              <a:buNone/>
            </a:pPr>
            <a:r>
              <a:rPr lang="en-US" sz="1600"/>
              <a:t>Lujuana is responsible for managing and operating environmental initiatives programs administered by the County of Los Angeles. This includes the Southern California Regional Energy Network (a portfolio of energy efficiency programs) and the SoCal EVen Access (a portfolio of EV infrastructure programs). Additionally, she leads policy and grant development regarding energy efficiency, distributed energy resources, clean energy programs, and the electrification of transportation. Over the past 15 years, she has worked in a variety of capacities within the energy industry. Before joining the County of Los Angeles, Lujuana served as the Energy Policy &amp; Regulatory Manager as a consultant for various clients, as the Energy Efficiency Policy Lead Advisor for Southern California Gas Company, as a Regulatory Case Manager in the Power Procurement Department for Southern California Edison, as a Generation Resource Planner and Utility Finance Advisor for San Diego Gas &amp; Electric.</a:t>
            </a:r>
            <a:endParaRPr sz="1600"/>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18" name="Google Shape;218;g3d7a266bdd8_0_0"/>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id="219" name="Google Shape;219;g3d7a266bdd8_0_0" title="Screenshot 2025-06-02 at 3.28.57 PM.png"/>
          <p:cNvPicPr preferRelativeResize="0"/>
          <p:nvPr/>
        </p:nvPicPr>
        <p:blipFill>
          <a:blip r:embed="rId4">
            <a:alphaModFix/>
          </a:blip>
          <a:stretch>
            <a:fillRect/>
          </a:stretch>
        </p:blipFill>
        <p:spPr>
          <a:xfrm>
            <a:off x="1547175" y="364025"/>
            <a:ext cx="2400300" cy="5981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a6fcc4137f_0_268"/>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Closing Remarks - Ben Stapleton</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
          <p:cNvSpPr txBox="1"/>
          <p:nvPr>
            <p:ph type="ctrTitle"/>
          </p:nvPr>
        </p:nvSpPr>
        <p:spPr>
          <a:xfrm>
            <a:off x="772150" y="1828827"/>
            <a:ext cx="10581600" cy="2645400"/>
          </a:xfrm>
          <a:prstGeom prst="rect">
            <a:avLst/>
          </a:prstGeom>
          <a:noFill/>
          <a:ln>
            <a:noFill/>
          </a:ln>
        </p:spPr>
        <p:txBody>
          <a:bodyPr anchorCtr="0" anchor="b" bIns="0" lIns="91425" spcFirstLastPara="1" rIns="91425" wrap="square" tIns="0">
            <a:normAutofit/>
          </a:bodyPr>
          <a:lstStyle/>
          <a:p>
            <a:pPr indent="0" lvl="0" marL="0" rtl="0" algn="r">
              <a:lnSpc>
                <a:spcPct val="90000"/>
              </a:lnSpc>
              <a:spcBef>
                <a:spcPts val="0"/>
              </a:spcBef>
              <a:spcAft>
                <a:spcPts val="0"/>
              </a:spcAft>
              <a:buClr>
                <a:srgbClr val="C5DE92"/>
              </a:buClr>
              <a:buSzPts val="3600"/>
              <a:buFont typeface="Arial"/>
              <a:buNone/>
            </a:pPr>
            <a:r>
              <a:rPr b="1" lang="en-US"/>
              <a:t>Meeting Survey</a:t>
            </a:r>
            <a:endParaRPr b="1"/>
          </a:p>
          <a:p>
            <a:pPr indent="0" lvl="0" marL="0" rtl="0" algn="r">
              <a:lnSpc>
                <a:spcPct val="90000"/>
              </a:lnSpc>
              <a:spcBef>
                <a:spcPts val="0"/>
              </a:spcBef>
              <a:spcAft>
                <a:spcPts val="0"/>
              </a:spcAft>
              <a:buClr>
                <a:srgbClr val="C5DE92"/>
              </a:buClr>
              <a:buSzPts val="3600"/>
              <a:buFont typeface="Arial"/>
              <a:buNone/>
            </a:pPr>
            <a:r>
              <a:t/>
            </a:r>
            <a:endParaRPr b="1"/>
          </a:p>
          <a:p>
            <a:pPr indent="0" lvl="0" marL="0" rtl="0" algn="r">
              <a:lnSpc>
                <a:spcPct val="90000"/>
              </a:lnSpc>
              <a:spcBef>
                <a:spcPts val="0"/>
              </a:spcBef>
              <a:spcAft>
                <a:spcPts val="0"/>
              </a:spcAft>
              <a:buClr>
                <a:srgbClr val="C5DE92"/>
              </a:buClr>
              <a:buSzPts val="3600"/>
              <a:buFont typeface="Arial"/>
              <a:buNone/>
            </a:pPr>
            <a:r>
              <a:t/>
            </a:r>
            <a:endParaRPr b="1"/>
          </a:p>
          <a:p>
            <a:pPr indent="0" lvl="0" marL="0" rtl="0" algn="r">
              <a:lnSpc>
                <a:spcPct val="90000"/>
              </a:lnSpc>
              <a:spcBef>
                <a:spcPts val="0"/>
              </a:spcBef>
              <a:spcAft>
                <a:spcPts val="0"/>
              </a:spcAft>
              <a:buClr>
                <a:srgbClr val="C5DE92"/>
              </a:buClr>
              <a:buSzPts val="3600"/>
              <a:buFont typeface="Arial"/>
              <a:buNone/>
            </a:pPr>
            <a:r>
              <a:t/>
            </a:r>
            <a:endParaRPr b="1"/>
          </a:p>
          <a:p>
            <a:pPr indent="0" lvl="0" marL="0" rtl="0" algn="r">
              <a:lnSpc>
                <a:spcPct val="90000"/>
              </a:lnSpc>
              <a:spcBef>
                <a:spcPts val="0"/>
              </a:spcBef>
              <a:spcAft>
                <a:spcPts val="0"/>
              </a:spcAft>
              <a:buClr>
                <a:srgbClr val="C5DE92"/>
              </a:buClr>
              <a:buSzPts val="3600"/>
              <a:buFont typeface="Arial"/>
              <a:buNone/>
            </a:pPr>
            <a:r>
              <a:t/>
            </a:r>
            <a:endParaRPr b="1"/>
          </a:p>
        </p:txBody>
      </p:sp>
      <p:sp>
        <p:nvSpPr>
          <p:cNvPr id="447" name="Google Shape;447;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448" name="Google Shape;448;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449" name="Google Shape;449;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450" name="Google Shape;450;p7"/>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451" name="Google Shape;451;p7" title="31826 RWA QR Code.png"/>
          <p:cNvPicPr preferRelativeResize="0"/>
          <p:nvPr/>
        </p:nvPicPr>
        <p:blipFill rotWithShape="1">
          <a:blip r:embed="rId4">
            <a:alphaModFix/>
          </a:blip>
          <a:srcRect b="5420" l="24077" r="25094" t="-5420"/>
          <a:stretch/>
        </p:blipFill>
        <p:spPr>
          <a:xfrm>
            <a:off x="947600" y="2111150"/>
            <a:ext cx="3549474" cy="3666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3a6fcc4137f_0_262"/>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Clr>
                <a:srgbClr val="DAE2E6"/>
              </a:buClr>
              <a:buSzPts val="4200"/>
              <a:buFont typeface="Arial"/>
              <a:buNone/>
            </a:pPr>
            <a:r>
              <a:rPr lang="en-US">
                <a:solidFill>
                  <a:srgbClr val="DAE2E6"/>
                </a:solidFill>
              </a:rPr>
              <a:t>SoCalREN Q4 2025 Regional Workforce Alliance Meeting </a:t>
            </a:r>
            <a:endParaRPr i="1">
              <a:solidFill>
                <a:srgbClr val="DAE2E6"/>
              </a:solidFill>
            </a:endParaRPr>
          </a:p>
          <a:p>
            <a:pPr indent="0" lvl="0" marL="0" rtl="0" algn="r">
              <a:lnSpc>
                <a:spcPct val="90000"/>
              </a:lnSpc>
              <a:spcBef>
                <a:spcPts val="0"/>
              </a:spcBef>
              <a:spcAft>
                <a:spcPts val="0"/>
              </a:spcAft>
              <a:buClr>
                <a:srgbClr val="7594A5"/>
              </a:buClr>
              <a:buSzPts val="4200"/>
              <a:buFont typeface="Arial"/>
              <a:buNone/>
            </a:pPr>
            <a:r>
              <a:t/>
            </a:r>
            <a:endParaRPr/>
          </a:p>
        </p:txBody>
      </p:sp>
      <p:sp>
        <p:nvSpPr>
          <p:cNvPr id="457" name="Google Shape;457;g3a6fcc4137f_0_262"/>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Autofit/>
          </a:bodyPr>
          <a:lstStyle/>
          <a:p>
            <a:pPr indent="0" lvl="0" marL="0" rtl="0" algn="r">
              <a:lnSpc>
                <a:spcPct val="90000"/>
              </a:lnSpc>
              <a:spcBef>
                <a:spcPts val="0"/>
              </a:spcBef>
              <a:spcAft>
                <a:spcPts val="0"/>
              </a:spcAft>
              <a:buClr>
                <a:schemeClr val="accent4"/>
              </a:buClr>
              <a:buSzPts val="3600"/>
              <a:buFont typeface="Arial"/>
              <a:buNone/>
            </a:pPr>
            <a:r>
              <a:rPr b="1" lang="en-US" sz="3600">
                <a:solidFill>
                  <a:schemeClr val="accent4"/>
                </a:solidFill>
              </a:rPr>
              <a:t>Thank You!</a:t>
            </a:r>
            <a:endParaRPr sz="3600">
              <a:solidFill>
                <a:schemeClr val="accent4"/>
              </a:solidFill>
            </a:endParaRPr>
          </a:p>
          <a:p>
            <a:pPr indent="0" lvl="0" marL="0" rtl="0" algn="r">
              <a:lnSpc>
                <a:spcPct val="100000"/>
              </a:lnSpc>
              <a:spcBef>
                <a:spcPts val="0"/>
              </a:spcBef>
              <a:spcAft>
                <a:spcPts val="0"/>
              </a:spcAft>
              <a:buSzPts val="2400"/>
              <a:buFont typeface="Arial"/>
              <a:buNone/>
            </a:pPr>
            <a:r>
              <a:t/>
            </a:r>
            <a:endParaRPr/>
          </a:p>
          <a:p>
            <a:pPr indent="0" lvl="0" marL="0" rtl="0" algn="r">
              <a:lnSpc>
                <a:spcPct val="100000"/>
              </a:lnSpc>
              <a:spcBef>
                <a:spcPts val="0"/>
              </a:spcBef>
              <a:spcAft>
                <a:spcPts val="0"/>
              </a:spcAft>
              <a:buSzPts val="2400"/>
              <a:buFont typeface="Arial"/>
              <a:buNone/>
            </a:pPr>
            <a:r>
              <a:t/>
            </a:r>
            <a:endParaRPr/>
          </a:p>
        </p:txBody>
      </p:sp>
      <p:sp>
        <p:nvSpPr>
          <p:cNvPr id="458" name="Google Shape;458;g3a6fcc4137f_0_262"/>
          <p:cNvSpPr txBox="1"/>
          <p:nvPr>
            <p:ph idx="12" type="sldNum"/>
          </p:nvPr>
        </p:nvSpPr>
        <p:spPr>
          <a:xfrm>
            <a:off x="10438555" y="6654800"/>
            <a:ext cx="977100" cy="203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
          <p:cNvSpPr txBox="1"/>
          <p:nvPr>
            <p:ph type="title"/>
          </p:nvPr>
        </p:nvSpPr>
        <p:spPr>
          <a:xfrm>
            <a:off x="975360" y="143335"/>
            <a:ext cx="10515600" cy="579900"/>
          </a:xfrm>
          <a:prstGeom prst="rect">
            <a:avLst/>
          </a:prstGeom>
          <a:noFill/>
          <a:ln>
            <a:noFill/>
          </a:ln>
        </p:spPr>
        <p:txBody>
          <a:bodyPr anchorCtr="0" anchor="t" bIns="0" lIns="91425" spcFirstLastPara="1" rIns="91425" wrap="square" tIns="0">
            <a:noAutofit/>
          </a:bodyPr>
          <a:lstStyle/>
          <a:p>
            <a:pPr indent="0" lvl="0" marL="0" rtl="0" algn="l">
              <a:lnSpc>
                <a:spcPct val="90000"/>
              </a:lnSpc>
              <a:spcBef>
                <a:spcPts val="0"/>
              </a:spcBef>
              <a:spcAft>
                <a:spcPts val="0"/>
              </a:spcAft>
              <a:buClr>
                <a:srgbClr val="A4BF60"/>
              </a:buClr>
              <a:buSzPts val="3400"/>
              <a:buFont typeface="Arial"/>
              <a:buNone/>
            </a:pPr>
            <a:r>
              <a:rPr lang="en-US"/>
              <a:t>Agenda</a:t>
            </a:r>
            <a:endParaRPr/>
          </a:p>
        </p:txBody>
      </p:sp>
      <p:sp>
        <p:nvSpPr>
          <p:cNvPr id="225" name="Google Shape;225;p2"/>
          <p:cNvSpPr txBox="1"/>
          <p:nvPr>
            <p:ph idx="1" type="body"/>
          </p:nvPr>
        </p:nvSpPr>
        <p:spPr>
          <a:xfrm>
            <a:off x="710150" y="593400"/>
            <a:ext cx="11152800" cy="5922600"/>
          </a:xfrm>
          <a:prstGeom prst="rect">
            <a:avLst/>
          </a:prstGeom>
          <a:noFill/>
          <a:ln>
            <a:noFill/>
          </a:ln>
        </p:spPr>
        <p:txBody>
          <a:bodyPr anchorCtr="0" anchor="t" bIns="0" lIns="91425" spcFirstLastPara="1" rIns="91425" wrap="square" tIns="0">
            <a:noAutofit/>
          </a:bodyPr>
          <a:lstStyle/>
          <a:p>
            <a:pPr indent="0" lvl="0" marL="0" rtl="0" algn="l">
              <a:spcBef>
                <a:spcPts val="0"/>
              </a:spcBef>
              <a:spcAft>
                <a:spcPts val="0"/>
              </a:spcAft>
              <a:buNone/>
            </a:pPr>
            <a:r>
              <a:rPr b="1" lang="en-US" sz="1700">
                <a:solidFill>
                  <a:srgbClr val="000000"/>
                </a:solidFill>
              </a:rPr>
              <a:t>11:30 AM - 12:00 PM - Networking Lunch &amp; Opening Speakers, The Commons at The Lyle Center </a:t>
            </a:r>
            <a:endParaRPr b="1" sz="1700">
              <a:solidFill>
                <a:srgbClr val="000000"/>
              </a:solidFill>
            </a:endParaRPr>
          </a:p>
          <a:p>
            <a:pPr indent="0" lvl="0" marL="0" rtl="0" algn="l">
              <a:spcBef>
                <a:spcPts val="1000"/>
              </a:spcBef>
              <a:spcAft>
                <a:spcPts val="0"/>
              </a:spcAft>
              <a:buNone/>
            </a:pPr>
            <a:r>
              <a:rPr b="1" lang="en-US" sz="1700">
                <a:solidFill>
                  <a:srgbClr val="000000"/>
                </a:solidFill>
              </a:rPr>
              <a:t>11:45 AM </a:t>
            </a:r>
            <a:r>
              <a:rPr lang="en-US" sz="1700">
                <a:solidFill>
                  <a:srgbClr val="000000"/>
                </a:solidFill>
              </a:rPr>
              <a:t>Welcome - </a:t>
            </a:r>
            <a:r>
              <a:rPr b="1" lang="en-US" sz="1700">
                <a:solidFill>
                  <a:srgbClr val="000000"/>
                </a:solidFill>
              </a:rPr>
              <a:t>Lujuana Medina</a:t>
            </a:r>
            <a:r>
              <a:rPr b="1" lang="en-US" sz="1700">
                <a:solidFill>
                  <a:srgbClr val="222222"/>
                </a:solidFill>
                <a:highlight>
                  <a:srgbClr val="FFFFFF"/>
                </a:highlight>
              </a:rPr>
              <a:t>, </a:t>
            </a:r>
            <a:r>
              <a:rPr lang="en-US" sz="1700">
                <a:solidFill>
                  <a:srgbClr val="000000"/>
                </a:solidFill>
              </a:rPr>
              <a:t>Environmental Initiatives Division Manager, County of Los Angeles, Internal Services Department</a:t>
            </a:r>
            <a:endParaRPr b="1" sz="1700">
              <a:solidFill>
                <a:srgbClr val="000000"/>
              </a:solidFill>
            </a:endParaRPr>
          </a:p>
          <a:p>
            <a:pPr indent="0" lvl="0" marL="0" rtl="0" algn="l">
              <a:spcBef>
                <a:spcPts val="1000"/>
              </a:spcBef>
              <a:spcAft>
                <a:spcPts val="0"/>
              </a:spcAft>
              <a:buNone/>
            </a:pPr>
            <a:r>
              <a:rPr b="1" lang="en-US" sz="1700">
                <a:solidFill>
                  <a:srgbClr val="000000"/>
                </a:solidFill>
              </a:rPr>
              <a:t>11:50 AM </a:t>
            </a:r>
            <a:r>
              <a:rPr lang="en-US" sz="1700">
                <a:solidFill>
                  <a:srgbClr val="000000"/>
                </a:solidFill>
              </a:rPr>
              <a:t>Moderator’s Welcome - </a:t>
            </a:r>
            <a:r>
              <a:rPr b="1" lang="en-US" sz="1700">
                <a:solidFill>
                  <a:srgbClr val="000000"/>
                </a:solidFill>
              </a:rPr>
              <a:t>Tessa Charnofsky,</a:t>
            </a:r>
            <a:r>
              <a:rPr lang="en-US" sz="1700">
                <a:solidFill>
                  <a:srgbClr val="000000"/>
                </a:solidFill>
              </a:rPr>
              <a:t> Special Services Assistant, SoCalREN</a:t>
            </a:r>
            <a:endParaRPr b="1" sz="1700">
              <a:solidFill>
                <a:srgbClr val="000000"/>
              </a:solidFill>
            </a:endParaRPr>
          </a:p>
          <a:p>
            <a:pPr indent="0" lvl="0" marL="0" rtl="0" algn="l">
              <a:spcBef>
                <a:spcPts val="1000"/>
              </a:spcBef>
              <a:spcAft>
                <a:spcPts val="0"/>
              </a:spcAft>
              <a:buNone/>
            </a:pPr>
            <a:r>
              <a:rPr b="1" lang="en-US" sz="1700">
                <a:solidFill>
                  <a:srgbClr val="000000"/>
                </a:solidFill>
              </a:rPr>
              <a:t>11:55 AM </a:t>
            </a:r>
            <a:r>
              <a:rPr lang="en-US" sz="1700">
                <a:solidFill>
                  <a:srgbClr val="000000"/>
                </a:solidFill>
              </a:rPr>
              <a:t>Keynote - </a:t>
            </a:r>
            <a:r>
              <a:rPr b="1" lang="en-US" sz="1700">
                <a:solidFill>
                  <a:srgbClr val="000000"/>
                </a:solidFill>
              </a:rPr>
              <a:t>Alycia Gilde,</a:t>
            </a:r>
            <a:r>
              <a:rPr lang="en-US" sz="1700">
                <a:solidFill>
                  <a:srgbClr val="000000"/>
                </a:solidFill>
              </a:rPr>
              <a:t> Chief Strategy Officer for Climate Action Partnerships, ISD, LA County</a:t>
            </a:r>
            <a:endParaRPr b="1" sz="1700">
              <a:solidFill>
                <a:srgbClr val="000000"/>
              </a:solidFill>
            </a:endParaRPr>
          </a:p>
          <a:p>
            <a:pPr indent="0" lvl="0" marL="0" rtl="0" algn="l">
              <a:spcBef>
                <a:spcPts val="1000"/>
              </a:spcBef>
              <a:spcAft>
                <a:spcPts val="0"/>
              </a:spcAft>
              <a:buNone/>
            </a:pPr>
            <a:r>
              <a:rPr b="1" lang="en-US" sz="1700">
                <a:solidFill>
                  <a:srgbClr val="000000"/>
                </a:solidFill>
              </a:rPr>
              <a:t>12:10 PM - 1:40 PM - Panel Discussion and Q&amp;A</a:t>
            </a:r>
            <a:endParaRPr i="1" sz="1700">
              <a:solidFill>
                <a:srgbClr val="000000"/>
              </a:solidFill>
            </a:endParaRPr>
          </a:p>
          <a:p>
            <a:pPr indent="0" lvl="0" marL="0" rtl="0" algn="l">
              <a:spcBef>
                <a:spcPts val="0"/>
              </a:spcBef>
              <a:spcAft>
                <a:spcPts val="0"/>
              </a:spcAft>
              <a:buNone/>
            </a:pPr>
            <a:r>
              <a:t/>
            </a:r>
            <a:endParaRPr b="1" sz="1700">
              <a:solidFill>
                <a:srgbClr val="000000"/>
              </a:solidFill>
            </a:endParaRPr>
          </a:p>
          <a:p>
            <a:pPr indent="0" lvl="0" marL="0" rtl="0" algn="l">
              <a:spcBef>
                <a:spcPts val="0"/>
              </a:spcBef>
              <a:spcAft>
                <a:spcPts val="0"/>
              </a:spcAft>
              <a:buNone/>
            </a:pPr>
            <a:r>
              <a:rPr b="1" lang="en-US" sz="1700">
                <a:solidFill>
                  <a:srgbClr val="000000"/>
                </a:solidFill>
              </a:rPr>
              <a:t>Featured Panel Discussion: </a:t>
            </a:r>
            <a:r>
              <a:rPr i="1" lang="en-US" sz="1700">
                <a:solidFill>
                  <a:srgbClr val="000000"/>
                </a:solidFill>
              </a:rPr>
              <a:t>Powering High Road Jobs Through Clean Infrastructure</a:t>
            </a:r>
            <a:endParaRPr i="1" sz="1700">
              <a:solidFill>
                <a:srgbClr val="000000"/>
              </a:solidFill>
              <a:highlight>
                <a:srgbClr val="FFFF00"/>
              </a:highlight>
            </a:endParaRPr>
          </a:p>
          <a:p>
            <a:pPr indent="0" lvl="0" marL="0" rtl="0" algn="l">
              <a:spcBef>
                <a:spcPts val="0"/>
              </a:spcBef>
              <a:spcAft>
                <a:spcPts val="0"/>
              </a:spcAft>
              <a:buNone/>
            </a:pPr>
            <a:r>
              <a:rPr b="1" lang="en-US" sz="1700">
                <a:solidFill>
                  <a:srgbClr val="000000"/>
                </a:solidFill>
              </a:rPr>
              <a:t>Expert Panelists: </a:t>
            </a:r>
            <a:endParaRPr b="1" sz="1700">
              <a:solidFill>
                <a:srgbClr val="000000"/>
              </a:solidFill>
            </a:endParaRPr>
          </a:p>
          <a:p>
            <a:pPr indent="-336550" lvl="1" marL="914400" rtl="0" algn="l">
              <a:lnSpc>
                <a:spcPct val="120416"/>
              </a:lnSpc>
              <a:spcBef>
                <a:spcPts val="1000"/>
              </a:spcBef>
              <a:spcAft>
                <a:spcPts val="0"/>
              </a:spcAft>
              <a:buClr>
                <a:srgbClr val="000000"/>
              </a:buClr>
              <a:buSzPts val="1700"/>
              <a:buFont typeface="Montserrat"/>
              <a:buChar char="○"/>
            </a:pPr>
            <a:r>
              <a:rPr b="1" lang="en-US" sz="1700">
                <a:solidFill>
                  <a:srgbClr val="000000"/>
                </a:solidFill>
              </a:rPr>
              <a:t>Tori Shepherd, </a:t>
            </a:r>
            <a:r>
              <a:rPr lang="en-US" sz="1700">
                <a:solidFill>
                  <a:srgbClr val="000000"/>
                </a:solidFill>
              </a:rPr>
              <a:t>Director of Enterprise Sustainability, Prologis</a:t>
            </a:r>
            <a:endParaRPr sz="1700">
              <a:solidFill>
                <a:srgbClr val="000000"/>
              </a:solidFill>
            </a:endParaRPr>
          </a:p>
          <a:p>
            <a:pPr indent="-336550" lvl="1" marL="914400" rtl="0" algn="l">
              <a:lnSpc>
                <a:spcPct val="120416"/>
              </a:lnSpc>
              <a:spcBef>
                <a:spcPts val="0"/>
              </a:spcBef>
              <a:spcAft>
                <a:spcPts val="0"/>
              </a:spcAft>
              <a:buClr>
                <a:srgbClr val="000000"/>
              </a:buClr>
              <a:buSzPts val="1700"/>
              <a:buFont typeface="Montserrat"/>
              <a:buChar char="○"/>
            </a:pPr>
            <a:r>
              <a:rPr b="1" lang="en-US" sz="1700">
                <a:solidFill>
                  <a:srgbClr val="000000"/>
                </a:solidFill>
              </a:rPr>
              <a:t>Nenetzin Rodriguez, </a:t>
            </a:r>
            <a:r>
              <a:rPr lang="en-US" sz="1700">
                <a:solidFill>
                  <a:srgbClr val="000000"/>
                </a:solidFill>
              </a:rPr>
              <a:t>Project Manager, The Energy Coalition / Pomona Acts</a:t>
            </a:r>
            <a:endParaRPr sz="1700">
              <a:solidFill>
                <a:srgbClr val="000000"/>
              </a:solidFill>
            </a:endParaRPr>
          </a:p>
          <a:p>
            <a:pPr indent="-336550" lvl="1" marL="914400" rtl="0" algn="l">
              <a:lnSpc>
                <a:spcPct val="120416"/>
              </a:lnSpc>
              <a:spcBef>
                <a:spcPts val="0"/>
              </a:spcBef>
              <a:spcAft>
                <a:spcPts val="0"/>
              </a:spcAft>
              <a:buClr>
                <a:srgbClr val="000000"/>
              </a:buClr>
              <a:buSzPts val="1700"/>
              <a:buFont typeface="Montserrat"/>
              <a:buChar char="○"/>
            </a:pPr>
            <a:r>
              <a:rPr b="1" lang="en-US" sz="1700">
                <a:solidFill>
                  <a:srgbClr val="000000"/>
                </a:solidFill>
              </a:rPr>
              <a:t>Falisha Lucas, </a:t>
            </a:r>
            <a:r>
              <a:rPr lang="en-US" sz="1700">
                <a:solidFill>
                  <a:srgbClr val="000000"/>
                </a:solidFill>
              </a:rPr>
              <a:t>Deputy Director, Tribal Affairs, CALSTART</a:t>
            </a:r>
            <a:endParaRPr sz="1700">
              <a:solidFill>
                <a:srgbClr val="000000"/>
              </a:solidFill>
            </a:endParaRPr>
          </a:p>
          <a:p>
            <a:pPr indent="-336550" lvl="1" marL="914400" rtl="0" algn="l">
              <a:lnSpc>
                <a:spcPct val="120416"/>
              </a:lnSpc>
              <a:spcBef>
                <a:spcPts val="0"/>
              </a:spcBef>
              <a:spcAft>
                <a:spcPts val="0"/>
              </a:spcAft>
              <a:buClr>
                <a:srgbClr val="000000"/>
              </a:buClr>
              <a:buSzPts val="1700"/>
              <a:buFont typeface="Montserrat"/>
              <a:buChar char="○"/>
            </a:pPr>
            <a:r>
              <a:rPr b="1" lang="en-US" sz="1700">
                <a:solidFill>
                  <a:srgbClr val="000000"/>
                </a:solidFill>
              </a:rPr>
              <a:t>Eddy Santosa, </a:t>
            </a:r>
            <a:r>
              <a:rPr lang="en-US" sz="1700">
                <a:solidFill>
                  <a:srgbClr val="000000"/>
                </a:solidFill>
              </a:rPr>
              <a:t>Sustainability and Resilience Practice Lead, North America: West,  Parsons</a:t>
            </a:r>
            <a:endParaRPr b="1" sz="1700">
              <a:solidFill>
                <a:srgbClr val="000000"/>
              </a:solidFill>
            </a:endParaRPr>
          </a:p>
          <a:p>
            <a:pPr indent="0" lvl="0" marL="0" rtl="0" algn="l">
              <a:spcBef>
                <a:spcPts val="0"/>
              </a:spcBef>
              <a:spcAft>
                <a:spcPts val="0"/>
              </a:spcAft>
              <a:buNone/>
            </a:pPr>
            <a:r>
              <a:rPr b="1" lang="en-US" sz="1700">
                <a:solidFill>
                  <a:srgbClr val="000000"/>
                </a:solidFill>
              </a:rPr>
              <a:t>1</a:t>
            </a:r>
            <a:r>
              <a:rPr b="1" lang="en-US" sz="1700">
                <a:solidFill>
                  <a:srgbClr val="000000"/>
                </a:solidFill>
              </a:rPr>
              <a:t>:40 PM - 1:50 PM - ​Program Spotlight</a:t>
            </a:r>
            <a:r>
              <a:rPr lang="en-US" sz="1700">
                <a:solidFill>
                  <a:srgbClr val="000000"/>
                </a:solidFill>
              </a:rPr>
              <a:t> - Program Spotlight: Dr Mary Anne Akers, Dean of the College of Environmental Design, Cal Poly Pomona</a:t>
            </a:r>
            <a:endParaRPr sz="1700">
              <a:solidFill>
                <a:srgbClr val="000000"/>
              </a:solidFill>
            </a:endParaRPr>
          </a:p>
          <a:p>
            <a:pPr indent="0" lvl="0" marL="0" rtl="0" algn="l">
              <a:spcBef>
                <a:spcPts val="0"/>
              </a:spcBef>
              <a:spcAft>
                <a:spcPts val="0"/>
              </a:spcAft>
              <a:buNone/>
            </a:pPr>
            <a:r>
              <a:t/>
            </a:r>
            <a:endParaRPr sz="1700">
              <a:solidFill>
                <a:srgbClr val="000000"/>
              </a:solidFill>
            </a:endParaRPr>
          </a:p>
          <a:p>
            <a:pPr indent="0" lvl="0" marL="0" rtl="0" algn="l">
              <a:spcBef>
                <a:spcPts val="0"/>
              </a:spcBef>
              <a:spcAft>
                <a:spcPts val="0"/>
              </a:spcAft>
              <a:buNone/>
            </a:pPr>
            <a:r>
              <a:rPr b="1" lang="en-US" sz="1700">
                <a:solidFill>
                  <a:srgbClr val="000000"/>
                </a:solidFill>
              </a:rPr>
              <a:t>1:50 PM - 2:00 PM - Closing Remarks</a:t>
            </a:r>
            <a:r>
              <a:rPr lang="en-US" sz="1700">
                <a:solidFill>
                  <a:srgbClr val="000000"/>
                </a:solidFill>
              </a:rPr>
              <a:t> - Ben Stapleton, CEO, USGBC-CA on behalf of SoCalREN  </a:t>
            </a:r>
            <a:endParaRPr b="1" sz="1700">
              <a:solidFill>
                <a:srgbClr val="000000"/>
              </a:solidFill>
            </a:endParaRPr>
          </a:p>
          <a:p>
            <a:pPr indent="0" lvl="0" marL="0" rtl="0" algn="l">
              <a:spcBef>
                <a:spcPts val="0"/>
              </a:spcBef>
              <a:spcAft>
                <a:spcPts val="0"/>
              </a:spcAft>
              <a:buNone/>
            </a:pPr>
            <a:r>
              <a:t/>
            </a:r>
            <a:endParaRPr b="1" sz="1700">
              <a:solidFill>
                <a:srgbClr val="000000"/>
              </a:solidFill>
            </a:endParaRPr>
          </a:p>
          <a:p>
            <a:pPr indent="0" lvl="0" marL="0" rtl="0" algn="l">
              <a:spcBef>
                <a:spcPts val="0"/>
              </a:spcBef>
              <a:spcAft>
                <a:spcPts val="0"/>
              </a:spcAft>
              <a:buNone/>
            </a:pPr>
            <a:r>
              <a:rPr b="1" lang="en-US" sz="1700">
                <a:solidFill>
                  <a:srgbClr val="000000"/>
                </a:solidFill>
              </a:rPr>
              <a:t>2:00 PM - 2:30 PM- Optional Tour:  </a:t>
            </a:r>
            <a:r>
              <a:rPr lang="en-US" sz="1700">
                <a:solidFill>
                  <a:srgbClr val="000000"/>
                </a:solidFill>
              </a:rPr>
              <a:t>Lyle Center for Regenerative Studies</a:t>
            </a:r>
            <a:endParaRPr sz="1700">
              <a:solidFill>
                <a:srgbClr val="000000"/>
              </a:solidFill>
            </a:endParaRPr>
          </a:p>
          <a:p>
            <a:pPr indent="0" lvl="0" marL="0" marR="0" rtl="0" algn="l">
              <a:lnSpc>
                <a:spcPct val="115000"/>
              </a:lnSpc>
              <a:spcBef>
                <a:spcPts val="600"/>
              </a:spcBef>
              <a:spcAft>
                <a:spcPts val="0"/>
              </a:spcAft>
              <a:buClr>
                <a:srgbClr val="000000"/>
              </a:buClr>
              <a:buSzPts val="1800"/>
              <a:buFont typeface="Arial"/>
              <a:buNone/>
            </a:pPr>
            <a:r>
              <a:t/>
            </a:r>
            <a:endParaRPr b="1" sz="1900"/>
          </a:p>
        </p:txBody>
      </p:sp>
      <p:pic>
        <p:nvPicPr>
          <p:cNvPr id="226" name="Google Shape;226;p2"/>
          <p:cNvPicPr preferRelativeResize="0"/>
          <p:nvPr/>
        </p:nvPicPr>
        <p:blipFill rotWithShape="1">
          <a:blip r:embed="rId3">
            <a:alphaModFix/>
          </a:blip>
          <a:srcRect b="0" l="0" r="0" t="0"/>
          <a:stretch/>
        </p:blipFill>
        <p:spPr>
          <a:xfrm>
            <a:off x="11269652" y="5863866"/>
            <a:ext cx="652145" cy="6521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41b83b4efe_1_403"/>
          <p:cNvSpPr txBox="1"/>
          <p:nvPr>
            <p:ph idx="1" type="body"/>
          </p:nvPr>
        </p:nvSpPr>
        <p:spPr>
          <a:xfrm>
            <a:off x="58220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Alycia Gilde</a:t>
            </a:r>
            <a:endParaRPr b="1" sz="2200"/>
          </a:p>
        </p:txBody>
      </p:sp>
      <p:sp>
        <p:nvSpPr>
          <p:cNvPr id="233" name="Google Shape;233;g341b83b4efe_1_403"/>
          <p:cNvSpPr txBox="1"/>
          <p:nvPr>
            <p:ph idx="3" type="body"/>
          </p:nvPr>
        </p:nvSpPr>
        <p:spPr>
          <a:xfrm>
            <a:off x="5822075" y="533500"/>
            <a:ext cx="6174900" cy="545400"/>
          </a:xfrm>
          <a:prstGeom prst="rect">
            <a:avLst/>
          </a:prstGeom>
          <a:noFill/>
          <a:ln>
            <a:noFill/>
          </a:ln>
        </p:spPr>
        <p:txBody>
          <a:bodyPr anchorCtr="0" anchor="t" bIns="45700" lIns="91425" spcFirstLastPara="1" rIns="91425" wrap="square" tIns="45700">
            <a:noAutofit/>
          </a:bodyPr>
          <a:lstStyle/>
          <a:p>
            <a:pPr indent="0" lvl="0" marL="0" marR="76200" rtl="0" algn="l">
              <a:lnSpc>
                <a:spcPct val="140000"/>
              </a:lnSpc>
              <a:spcBef>
                <a:spcPts val="0"/>
              </a:spcBef>
              <a:spcAft>
                <a:spcPts val="0"/>
              </a:spcAft>
              <a:buNone/>
            </a:pPr>
            <a:r>
              <a:rPr lang="en-US" sz="1800">
                <a:solidFill>
                  <a:srgbClr val="1F1F1F"/>
                </a:solidFill>
                <a:highlight>
                  <a:srgbClr val="FFFFFF"/>
                </a:highlight>
              </a:rPr>
              <a:t>Global Changemaker &amp; Infrastructure Strategist</a:t>
            </a:r>
            <a:endParaRPr sz="1800">
              <a:solidFill>
                <a:srgbClr val="1F1F1F"/>
              </a:solidFill>
              <a:highlight>
                <a:srgbClr val="FFFFFF"/>
              </a:highlight>
            </a:endParaRPr>
          </a:p>
          <a:p>
            <a:pPr indent="0" lvl="0" marL="0" rtl="0" algn="l">
              <a:lnSpc>
                <a:spcPct val="90000"/>
              </a:lnSpc>
              <a:spcBef>
                <a:spcPts val="1000"/>
              </a:spcBef>
              <a:spcAft>
                <a:spcPts val="600"/>
              </a:spcAft>
              <a:buSzPts val="3613"/>
              <a:buNone/>
            </a:pPr>
            <a:r>
              <a:t/>
            </a:r>
            <a:endParaRPr sz="3029"/>
          </a:p>
        </p:txBody>
      </p:sp>
      <p:sp>
        <p:nvSpPr>
          <p:cNvPr id="234" name="Google Shape;234;g341b83b4efe_1_403"/>
          <p:cNvSpPr txBox="1"/>
          <p:nvPr>
            <p:ph idx="4" type="body"/>
          </p:nvPr>
        </p:nvSpPr>
        <p:spPr>
          <a:xfrm>
            <a:off x="5822075" y="919350"/>
            <a:ext cx="5925300" cy="57087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76200" marR="76200" rtl="0" algn="l">
              <a:lnSpc>
                <a:spcPct val="115000"/>
              </a:lnSpc>
              <a:spcBef>
                <a:spcPts val="0"/>
              </a:spcBef>
              <a:spcAft>
                <a:spcPts val="0"/>
              </a:spcAft>
              <a:buNone/>
            </a:pPr>
            <a:r>
              <a:rPr lang="en-US" sz="1500">
                <a:solidFill>
                  <a:srgbClr val="1F1F1F"/>
                </a:solidFill>
                <a:highlight>
                  <a:srgbClr val="FFFFFF"/>
                </a:highlight>
              </a:rPr>
              <a:t>Alycia Gilde is a "Disruptor for Good" with over 23 years of experience architecting the nation’s most ambitious emission reduction programs. Currently serving as the </a:t>
            </a:r>
            <a:r>
              <a:rPr b="1" lang="en-US" sz="1500">
                <a:solidFill>
                  <a:srgbClr val="1F1F1F"/>
                </a:solidFill>
                <a:highlight>
                  <a:srgbClr val="FFFFFF"/>
                </a:highlight>
              </a:rPr>
              <a:t>Chief Strategy Officer for Climate Action Partnerships</a:t>
            </a:r>
            <a:r>
              <a:rPr lang="en-US" sz="1500">
                <a:solidFill>
                  <a:srgbClr val="1F1F1F"/>
                </a:solidFill>
                <a:highlight>
                  <a:srgbClr val="FFFFFF"/>
                </a:highlight>
              </a:rPr>
              <a:t> at the </a:t>
            </a:r>
            <a:r>
              <a:rPr b="1" lang="en-US" sz="1500">
                <a:solidFill>
                  <a:srgbClr val="1F1F1F"/>
                </a:solidFill>
                <a:highlight>
                  <a:srgbClr val="FFFFFF"/>
                </a:highlight>
              </a:rPr>
              <a:t>LA County Internal Services Department</a:t>
            </a:r>
            <a:r>
              <a:rPr lang="en-US" sz="1500">
                <a:solidFill>
                  <a:srgbClr val="1F1F1F"/>
                </a:solidFill>
                <a:highlight>
                  <a:srgbClr val="FFFFFF"/>
                </a:highlight>
              </a:rPr>
              <a:t>, she spearheads the decarbonization of municipal infrastructure for 10 million residents. A specialist in California’s energy and transportation nexus, Alycia is currently leveraging an ecosystem approach to accelerate Zero-Emission Vehicle (ZEV) deployment and grid resiliency, positioning Los Angeles as a global innovation hub ahead of the World Cup and LA28.</a:t>
            </a:r>
            <a:endParaRPr sz="1500">
              <a:solidFill>
                <a:srgbClr val="1F1F1F"/>
              </a:solidFill>
              <a:highlight>
                <a:srgbClr val="FFFFFF"/>
              </a:highlight>
            </a:endParaRPr>
          </a:p>
          <a:p>
            <a:pPr indent="0" lvl="0" marL="76200" marR="76200" rtl="0" algn="l">
              <a:lnSpc>
                <a:spcPct val="115000"/>
              </a:lnSpc>
              <a:spcBef>
                <a:spcPts val="1200"/>
              </a:spcBef>
              <a:spcAft>
                <a:spcPts val="0"/>
              </a:spcAft>
              <a:buNone/>
            </a:pPr>
            <a:r>
              <a:rPr lang="en-US" sz="1500">
                <a:solidFill>
                  <a:srgbClr val="1F1F1F"/>
                </a:solidFill>
                <a:highlight>
                  <a:srgbClr val="FFFFFF"/>
                </a:highlight>
              </a:rPr>
              <a:t>Before her leadership in LA County, Alycia secured nearly $1B in clean vehicle and infrastructure incentives and pioneered the national framework for zero-emission corridor planning. Her expertise lies in transforming fragmented logistics hubs into </a:t>
            </a:r>
            <a:r>
              <a:rPr b="1" lang="en-US" sz="1500">
                <a:solidFill>
                  <a:srgbClr val="1F1F1F"/>
                </a:solidFill>
                <a:highlight>
                  <a:srgbClr val="FFFFFF"/>
                </a:highlight>
              </a:rPr>
              <a:t>resilient energy ecosystems</a:t>
            </a:r>
            <a:r>
              <a:rPr lang="en-US" sz="1500">
                <a:solidFill>
                  <a:srgbClr val="1F1F1F"/>
                </a:solidFill>
                <a:highlight>
                  <a:srgbClr val="FFFFFF"/>
                </a:highlight>
              </a:rPr>
              <a:t>, strategically deploying technology to decarbonize global freight and supply chains. With a career spanning the </a:t>
            </a:r>
            <a:r>
              <a:rPr b="1" lang="en-US" sz="1500">
                <a:solidFill>
                  <a:srgbClr val="1F1F1F"/>
                </a:solidFill>
                <a:highlight>
                  <a:srgbClr val="FFFFFF"/>
                </a:highlight>
              </a:rPr>
              <a:t>White House, U.S. Department of Energy, and the United Nations</a:t>
            </a:r>
            <a:r>
              <a:rPr lang="en-US" sz="1500">
                <a:solidFill>
                  <a:srgbClr val="1F1F1F"/>
                </a:solidFill>
                <a:highlight>
                  <a:srgbClr val="FFFFFF"/>
                </a:highlight>
              </a:rPr>
              <a:t>, she remains a premier voice in bridging the gap between public policy and private industry to fuel an equitable, sustainable future.</a:t>
            </a:r>
            <a:endParaRPr sz="1500">
              <a:solidFill>
                <a:srgbClr val="1F1F1F"/>
              </a:solidFill>
              <a:highlight>
                <a:srgbClr val="FFFFFF"/>
              </a:highlight>
            </a:endParaRPr>
          </a:p>
          <a:p>
            <a:pPr indent="0" lvl="0" marL="0" rtl="0" algn="l">
              <a:lnSpc>
                <a:spcPct val="115000"/>
              </a:lnSpc>
              <a:spcBef>
                <a:spcPts val="1200"/>
              </a:spcBef>
              <a:spcAft>
                <a:spcPts val="0"/>
              </a:spcAft>
              <a:buSzPts val="2800"/>
              <a:buNone/>
            </a:pPr>
            <a:r>
              <a:t/>
            </a:r>
            <a:endParaRPr sz="1400">
              <a:solidFill>
                <a:srgbClr val="000000"/>
              </a:solidFill>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35" name="Google Shape;235;g341b83b4efe_1_403"/>
          <p:cNvPicPr preferRelativeResize="0"/>
          <p:nvPr/>
        </p:nvPicPr>
        <p:blipFill rotWithShape="1">
          <a:blip r:embed="rId3">
            <a:alphaModFix/>
          </a:blip>
          <a:srcRect b="0" l="0" r="0" t="0"/>
          <a:stretch/>
        </p:blipFill>
        <p:spPr>
          <a:xfrm>
            <a:off x="11396377" y="6059991"/>
            <a:ext cx="652145" cy="652145"/>
          </a:xfrm>
          <a:prstGeom prst="rect">
            <a:avLst/>
          </a:prstGeom>
          <a:noFill/>
          <a:ln>
            <a:noFill/>
          </a:ln>
        </p:spPr>
      </p:pic>
      <p:pic>
        <p:nvPicPr>
          <p:cNvPr id="236" name="Google Shape;236;g341b83b4efe_1_403"/>
          <p:cNvPicPr preferRelativeResize="0"/>
          <p:nvPr/>
        </p:nvPicPr>
        <p:blipFill>
          <a:blip r:embed="rId4">
            <a:alphaModFix/>
          </a:blip>
          <a:stretch>
            <a:fillRect/>
          </a:stretch>
        </p:blipFill>
        <p:spPr>
          <a:xfrm>
            <a:off x="687175" y="1012175"/>
            <a:ext cx="4968925" cy="4968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3d0c524f0e8_0_62"/>
          <p:cNvSpPr/>
          <p:nvPr>
            <p:ph idx="2" type="pic"/>
          </p:nvPr>
        </p:nvSpPr>
        <p:spPr>
          <a:xfrm>
            <a:off x="0" y="0"/>
            <a:ext cx="5676900" cy="6858000"/>
          </a:xfrm>
          <a:prstGeom prst="rect">
            <a:avLst/>
          </a:prstGeom>
        </p:spPr>
      </p:sp>
      <p:sp>
        <p:nvSpPr>
          <p:cNvPr id="243" name="Google Shape;243;g3d0c524f0e8_0_62"/>
          <p:cNvSpPr txBox="1"/>
          <p:nvPr>
            <p:ph type="title"/>
          </p:nvPr>
        </p:nvSpPr>
        <p:spPr>
          <a:xfrm>
            <a:off x="458808" y="483269"/>
            <a:ext cx="1641300" cy="246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3d0c524f0e8_0_62"/>
          <p:cNvSpPr txBox="1"/>
          <p:nvPr>
            <p:ph idx="1" type="body"/>
          </p:nvPr>
        </p:nvSpPr>
        <p:spPr>
          <a:xfrm>
            <a:off x="6566474" y="1619250"/>
            <a:ext cx="2799900" cy="349200"/>
          </a:xfrm>
          <a:prstGeom prst="rect">
            <a:avLst/>
          </a:prstGeom>
        </p:spPr>
        <p:txBody>
          <a:bodyPr anchorCtr="0" anchor="b" bIns="45700" lIns="91425" spcFirstLastPara="1" rIns="91425" wrap="square" tIns="45700">
            <a:normAutofit lnSpcReduction="10000"/>
          </a:bodyPr>
          <a:lstStyle/>
          <a:p>
            <a:pPr indent="0" lvl="0" marL="0" rtl="0" algn="l">
              <a:spcBef>
                <a:spcPts val="1000"/>
              </a:spcBef>
              <a:spcAft>
                <a:spcPts val="0"/>
              </a:spcAft>
              <a:buNone/>
            </a:pPr>
            <a:r>
              <a:t/>
            </a:r>
            <a:endParaRPr/>
          </a:p>
        </p:txBody>
      </p:sp>
      <p:sp>
        <p:nvSpPr>
          <p:cNvPr id="245" name="Google Shape;245;g3d0c524f0e8_0_62"/>
          <p:cNvSpPr txBox="1"/>
          <p:nvPr>
            <p:ph idx="3" type="body"/>
          </p:nvPr>
        </p:nvSpPr>
        <p:spPr>
          <a:xfrm>
            <a:off x="6566474" y="1955800"/>
            <a:ext cx="2799900" cy="349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t/>
            </a:r>
            <a:endParaRPr/>
          </a:p>
        </p:txBody>
      </p:sp>
      <p:sp>
        <p:nvSpPr>
          <p:cNvPr id="246" name="Google Shape;246;g3d0c524f0e8_0_62"/>
          <p:cNvSpPr txBox="1"/>
          <p:nvPr>
            <p:ph idx="4" type="body"/>
          </p:nvPr>
        </p:nvSpPr>
        <p:spPr>
          <a:xfrm>
            <a:off x="6565899" y="2698750"/>
            <a:ext cx="4831800" cy="2640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247" name="Google Shape;247;g3d0c524f0e8_0_6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d0c524f0e8_0_103"/>
          <p:cNvSpPr/>
          <p:nvPr>
            <p:ph idx="2" type="pic"/>
          </p:nvPr>
        </p:nvSpPr>
        <p:spPr>
          <a:xfrm>
            <a:off x="0" y="0"/>
            <a:ext cx="5676900" cy="6858000"/>
          </a:xfrm>
          <a:prstGeom prst="rect">
            <a:avLst/>
          </a:prstGeom>
        </p:spPr>
      </p:sp>
      <p:sp>
        <p:nvSpPr>
          <p:cNvPr id="254" name="Google Shape;254;g3d0c524f0e8_0_103"/>
          <p:cNvSpPr txBox="1"/>
          <p:nvPr>
            <p:ph type="title"/>
          </p:nvPr>
        </p:nvSpPr>
        <p:spPr>
          <a:xfrm>
            <a:off x="458808" y="483269"/>
            <a:ext cx="1641300" cy="246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3d0c524f0e8_0_103"/>
          <p:cNvSpPr txBox="1"/>
          <p:nvPr>
            <p:ph idx="1" type="body"/>
          </p:nvPr>
        </p:nvSpPr>
        <p:spPr>
          <a:xfrm>
            <a:off x="6566474" y="1619250"/>
            <a:ext cx="2799900" cy="349200"/>
          </a:xfrm>
          <a:prstGeom prst="rect">
            <a:avLst/>
          </a:prstGeom>
        </p:spPr>
        <p:txBody>
          <a:bodyPr anchorCtr="0" anchor="b" bIns="45700" lIns="91425" spcFirstLastPara="1" rIns="91425" wrap="square" tIns="45700">
            <a:normAutofit lnSpcReduction="10000"/>
          </a:bodyPr>
          <a:lstStyle/>
          <a:p>
            <a:pPr indent="0" lvl="0" marL="0" rtl="0" algn="l">
              <a:spcBef>
                <a:spcPts val="1000"/>
              </a:spcBef>
              <a:spcAft>
                <a:spcPts val="0"/>
              </a:spcAft>
              <a:buNone/>
            </a:pPr>
            <a:r>
              <a:t/>
            </a:r>
            <a:endParaRPr/>
          </a:p>
        </p:txBody>
      </p:sp>
      <p:sp>
        <p:nvSpPr>
          <p:cNvPr id="256" name="Google Shape;256;g3d0c524f0e8_0_103"/>
          <p:cNvSpPr txBox="1"/>
          <p:nvPr>
            <p:ph idx="3" type="body"/>
          </p:nvPr>
        </p:nvSpPr>
        <p:spPr>
          <a:xfrm>
            <a:off x="6566474" y="1955800"/>
            <a:ext cx="2799900" cy="349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t/>
            </a:r>
            <a:endParaRPr/>
          </a:p>
        </p:txBody>
      </p:sp>
      <p:sp>
        <p:nvSpPr>
          <p:cNvPr id="257" name="Google Shape;257;g3d0c524f0e8_0_103"/>
          <p:cNvSpPr txBox="1"/>
          <p:nvPr>
            <p:ph idx="4" type="body"/>
          </p:nvPr>
        </p:nvSpPr>
        <p:spPr>
          <a:xfrm>
            <a:off x="6565899" y="2698750"/>
            <a:ext cx="4831800" cy="2640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258" name="Google Shape;258;g3d0c524f0e8_0_10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341b83b4efe_1_428"/>
          <p:cNvSpPr txBox="1"/>
          <p:nvPr>
            <p:ph type="ctrTitle"/>
          </p:nvPr>
        </p:nvSpPr>
        <p:spPr>
          <a:xfrm>
            <a:off x="805200" y="1446750"/>
            <a:ext cx="10581600" cy="3315000"/>
          </a:xfrm>
          <a:prstGeom prst="rect">
            <a:avLst/>
          </a:prstGeom>
          <a:noFill/>
          <a:ln>
            <a:noFill/>
          </a:ln>
        </p:spPr>
        <p:txBody>
          <a:bodyPr anchorCtr="0" anchor="ctr" bIns="0" lIns="91425" spcFirstLastPara="1" rIns="91425" wrap="square" tIns="0">
            <a:noAutofit/>
          </a:bodyPr>
          <a:lstStyle/>
          <a:p>
            <a:pPr indent="0" lvl="0" marL="0" rtl="0" algn="r">
              <a:lnSpc>
                <a:spcPct val="90000"/>
              </a:lnSpc>
              <a:spcBef>
                <a:spcPts val="0"/>
              </a:spcBef>
              <a:spcAft>
                <a:spcPts val="0"/>
              </a:spcAft>
              <a:buSzPts val="3600"/>
              <a:buNone/>
            </a:pPr>
            <a:r>
              <a:rPr b="1" lang="en-US" sz="4800"/>
              <a:t>Powering High Road Jobs Through Clean Infrastructure</a:t>
            </a:r>
            <a:endParaRPr b="1" sz="4800"/>
          </a:p>
        </p:txBody>
      </p:sp>
      <p:pic>
        <p:nvPicPr>
          <p:cNvPr id="265" name="Google Shape;265;g341b83b4efe_1_428"/>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a6fcc4137f_0_189"/>
          <p:cNvSpPr txBox="1"/>
          <p:nvPr>
            <p:ph idx="1" type="body"/>
          </p:nvPr>
        </p:nvSpPr>
        <p:spPr>
          <a:xfrm>
            <a:off x="662800" y="1131850"/>
            <a:ext cx="11362500" cy="5039400"/>
          </a:xfrm>
          <a:prstGeom prst="rect">
            <a:avLst/>
          </a:prstGeom>
          <a:noFill/>
          <a:ln>
            <a:noFill/>
          </a:ln>
        </p:spPr>
        <p:txBody>
          <a:bodyPr anchorCtr="0" anchor="t" bIns="0" lIns="91425" spcFirstLastPara="1" rIns="91425" wrap="square" tIns="0">
            <a:noAutofit/>
          </a:bodyPr>
          <a:lstStyle/>
          <a:p>
            <a:pPr indent="0" lvl="0" marL="0" rtl="0" algn="l">
              <a:lnSpc>
                <a:spcPct val="150000"/>
              </a:lnSpc>
              <a:spcBef>
                <a:spcPts val="0"/>
              </a:spcBef>
              <a:spcAft>
                <a:spcPts val="0"/>
              </a:spcAft>
              <a:buSzPts val="1800"/>
              <a:buNone/>
            </a:pPr>
            <a:r>
              <a:rPr b="1" lang="en-US" sz="2400"/>
              <a:t>Moderator - Tessa Charnofsky, Program Manager, SoCalREN</a:t>
            </a:r>
            <a:endParaRPr b="1" sz="2400"/>
          </a:p>
          <a:p>
            <a:pPr indent="0" lvl="0" marL="0" rtl="0" algn="l">
              <a:lnSpc>
                <a:spcPct val="150000"/>
              </a:lnSpc>
              <a:spcBef>
                <a:spcPts val="0"/>
              </a:spcBef>
              <a:spcAft>
                <a:spcPts val="0"/>
              </a:spcAft>
              <a:buSzPts val="1800"/>
              <a:buNone/>
            </a:pPr>
            <a:r>
              <a:rPr b="1" lang="en-US" sz="2400"/>
              <a:t>Panelists: </a:t>
            </a:r>
            <a:endParaRPr b="1" sz="2400"/>
          </a:p>
          <a:p>
            <a:pPr indent="0" lvl="0" marL="0" rtl="0" algn="l">
              <a:lnSpc>
                <a:spcPct val="150000"/>
              </a:lnSpc>
              <a:spcBef>
                <a:spcPts val="0"/>
              </a:spcBef>
              <a:spcAft>
                <a:spcPts val="0"/>
              </a:spcAft>
              <a:buSzPts val="1800"/>
              <a:buNone/>
            </a:pPr>
            <a:r>
              <a:t/>
            </a:r>
            <a:endParaRPr b="1" sz="2400"/>
          </a:p>
          <a:p>
            <a:pPr indent="-381000" lvl="0" marL="457200" rtl="0" algn="l">
              <a:lnSpc>
                <a:spcPct val="150000"/>
              </a:lnSpc>
              <a:spcBef>
                <a:spcPts val="0"/>
              </a:spcBef>
              <a:spcAft>
                <a:spcPts val="0"/>
              </a:spcAft>
              <a:buClr>
                <a:schemeClr val="dk1"/>
              </a:buClr>
              <a:buSzPts val="2400"/>
              <a:buFont typeface="Calibri"/>
              <a:buChar char="●"/>
            </a:pPr>
            <a:r>
              <a:rPr b="1" lang="en-US" sz="2400"/>
              <a:t>Tori Shepherd, </a:t>
            </a:r>
            <a:r>
              <a:rPr b="1" lang="en-US" sz="2400">
                <a:solidFill>
                  <a:srgbClr val="8E4371"/>
                </a:solidFill>
              </a:rPr>
              <a:t>Director of Enterprise Sustainability, Prologis</a:t>
            </a:r>
            <a:endParaRPr b="1" sz="2400">
              <a:solidFill>
                <a:srgbClr val="8E4371"/>
              </a:solidFill>
            </a:endParaRPr>
          </a:p>
          <a:p>
            <a:pPr indent="-381000" lvl="0" marL="457200" rtl="0" algn="l">
              <a:lnSpc>
                <a:spcPct val="150000"/>
              </a:lnSpc>
              <a:spcBef>
                <a:spcPts val="0"/>
              </a:spcBef>
              <a:spcAft>
                <a:spcPts val="0"/>
              </a:spcAft>
              <a:buClr>
                <a:schemeClr val="dk1"/>
              </a:buClr>
              <a:buSzPts val="2400"/>
              <a:buFont typeface="Calibri"/>
              <a:buChar char="●"/>
            </a:pPr>
            <a:r>
              <a:rPr b="1" lang="en-US" sz="2400"/>
              <a:t>Nenetzin Rodriguez, </a:t>
            </a:r>
            <a:r>
              <a:rPr b="1" lang="en-US" sz="2400">
                <a:solidFill>
                  <a:srgbClr val="8E4371"/>
                </a:solidFill>
              </a:rPr>
              <a:t>Project Manager, The Energy Coalition/Pomona Acts</a:t>
            </a:r>
            <a:endParaRPr b="1" sz="2400"/>
          </a:p>
          <a:p>
            <a:pPr indent="-381000" lvl="0" marL="457200" rtl="0" algn="l">
              <a:lnSpc>
                <a:spcPct val="150000"/>
              </a:lnSpc>
              <a:spcBef>
                <a:spcPts val="0"/>
              </a:spcBef>
              <a:spcAft>
                <a:spcPts val="0"/>
              </a:spcAft>
              <a:buClr>
                <a:schemeClr val="dk1"/>
              </a:buClr>
              <a:buSzPts val="2400"/>
              <a:buFont typeface="Calibri"/>
              <a:buChar char="●"/>
            </a:pPr>
            <a:r>
              <a:rPr b="1" lang="en-US" sz="2400"/>
              <a:t>Falisha Lucas, </a:t>
            </a:r>
            <a:r>
              <a:rPr b="1" lang="en-US" sz="2400">
                <a:solidFill>
                  <a:srgbClr val="8E4371"/>
                </a:solidFill>
              </a:rPr>
              <a:t>Deputy Director, Tribal Affairs, CALSTART</a:t>
            </a:r>
            <a:endParaRPr b="1" sz="2400"/>
          </a:p>
          <a:p>
            <a:pPr indent="-381000" lvl="0" marL="457200" rtl="0" algn="l">
              <a:lnSpc>
                <a:spcPct val="150000"/>
              </a:lnSpc>
              <a:spcBef>
                <a:spcPts val="0"/>
              </a:spcBef>
              <a:spcAft>
                <a:spcPts val="0"/>
              </a:spcAft>
              <a:buClr>
                <a:schemeClr val="dk1"/>
              </a:buClr>
              <a:buSzPts val="2400"/>
              <a:buFont typeface="Calibri"/>
              <a:buChar char="●"/>
            </a:pPr>
            <a:r>
              <a:rPr b="1" lang="en-US" sz="2400"/>
              <a:t>Eddy Santosa, </a:t>
            </a:r>
            <a:r>
              <a:rPr b="1" lang="en-US" sz="2400">
                <a:solidFill>
                  <a:srgbClr val="8E4371"/>
                </a:solidFill>
              </a:rPr>
              <a:t>Sustainability and Resilience Practice Lead, North America: West, Parsons</a:t>
            </a:r>
            <a:endParaRPr b="1" sz="2400"/>
          </a:p>
          <a:p>
            <a:pPr indent="0" lvl="0" marL="0" rtl="0" algn="l">
              <a:lnSpc>
                <a:spcPct val="150000"/>
              </a:lnSpc>
              <a:spcBef>
                <a:spcPts val="0"/>
              </a:spcBef>
              <a:spcAft>
                <a:spcPts val="0"/>
              </a:spcAft>
              <a:buSzPts val="1800"/>
              <a:buNone/>
            </a:pPr>
            <a:r>
              <a:t/>
            </a:r>
            <a:endParaRPr b="1" i="1">
              <a:solidFill>
                <a:srgbClr val="8E4371"/>
              </a:solidFill>
            </a:endParaRPr>
          </a:p>
        </p:txBody>
      </p:sp>
      <p:sp>
        <p:nvSpPr>
          <p:cNvPr id="272" name="Google Shape;272;g3a6fcc4137f_0_189"/>
          <p:cNvSpPr txBox="1"/>
          <p:nvPr>
            <p:ph type="title"/>
          </p:nvPr>
        </p:nvSpPr>
        <p:spPr>
          <a:xfrm>
            <a:off x="975360" y="365760"/>
            <a:ext cx="10515600" cy="579900"/>
          </a:xfrm>
          <a:prstGeom prst="rect">
            <a:avLst/>
          </a:prstGeom>
          <a:noFill/>
          <a:ln>
            <a:noFill/>
          </a:ln>
        </p:spPr>
        <p:txBody>
          <a:bodyPr anchorCtr="0" anchor="t" bIns="0" lIns="91425" spcFirstLastPara="1" rIns="91425" wrap="square" tIns="0">
            <a:noAutofit/>
          </a:bodyPr>
          <a:lstStyle/>
          <a:p>
            <a:pPr indent="0" lvl="0" marL="0" marR="0" rtl="0" algn="l">
              <a:lnSpc>
                <a:spcPct val="90000"/>
              </a:lnSpc>
              <a:spcBef>
                <a:spcPts val="0"/>
              </a:spcBef>
              <a:spcAft>
                <a:spcPts val="0"/>
              </a:spcAft>
              <a:buSzPts val="1800"/>
              <a:buNone/>
            </a:pPr>
            <a:r>
              <a:rPr lang="en-US" sz="4000">
                <a:extLst>
                  <a:ext uri="http://customooxmlschemas.google.com/">
                    <go:slidesCustomData xmlns:go="http://customooxmlschemas.google.com/" textRoundtripDataId="1"/>
                  </a:ext>
                </a:extLst>
              </a:rPr>
              <a:t>Meet the </a:t>
            </a:r>
            <a:r>
              <a:rPr lang="en-US" sz="4000"/>
              <a:t>Experts!</a:t>
            </a:r>
            <a:endParaRPr sz="4000"/>
          </a:p>
        </p:txBody>
      </p:sp>
      <p:pic>
        <p:nvPicPr>
          <p:cNvPr id="273" name="Google Shape;273;g3a6fcc4137f_0_189"/>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3a6d2586fc9_0_11"/>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Tori Shepard</a:t>
            </a:r>
            <a:endParaRPr b="1" sz="2200"/>
          </a:p>
        </p:txBody>
      </p:sp>
      <p:sp>
        <p:nvSpPr>
          <p:cNvPr id="280" name="Google Shape;280;g3a6d2586fc9_0_11"/>
          <p:cNvSpPr txBox="1"/>
          <p:nvPr>
            <p:ph idx="3" type="body"/>
          </p:nvPr>
        </p:nvSpPr>
        <p:spPr>
          <a:xfrm>
            <a:off x="6071675" y="533500"/>
            <a:ext cx="5618100" cy="54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600"/>
              </a:spcAft>
              <a:buSzPts val="3613"/>
              <a:buNone/>
            </a:pPr>
            <a:r>
              <a:rPr lang="en-US" sz="1829"/>
              <a:t>Director of Enterprise Sustainability</a:t>
            </a:r>
            <a:endParaRPr sz="1829"/>
          </a:p>
        </p:txBody>
      </p:sp>
      <p:sp>
        <p:nvSpPr>
          <p:cNvPr id="281" name="Google Shape;281;g3a6d2586fc9_0_11"/>
          <p:cNvSpPr txBox="1"/>
          <p:nvPr>
            <p:ph idx="4" type="body"/>
          </p:nvPr>
        </p:nvSpPr>
        <p:spPr>
          <a:xfrm>
            <a:off x="6123225" y="906275"/>
            <a:ext cx="5925300" cy="56964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US" sz="1400">
                <a:solidFill>
                  <a:srgbClr val="000000"/>
                </a:solidFill>
              </a:rPr>
              <a:t>Tori Shepard</a:t>
            </a:r>
            <a:r>
              <a:rPr lang="en-US" sz="1400">
                <a:solidFill>
                  <a:srgbClr val="000000"/>
                </a:solidFill>
              </a:rPr>
              <a:t> is the Enterprise Sustainability Director for the Americas at Prologis, where she manages key customer relationships and drives integrated solutions in </a:t>
            </a:r>
            <a:r>
              <a:rPr b="1" lang="en-US" sz="1400">
                <a:solidFill>
                  <a:srgbClr val="000000"/>
                </a:solidFill>
              </a:rPr>
              <a:t>Energy, Mobility, and Sustainability (EMS)</a:t>
            </a:r>
            <a:r>
              <a:rPr lang="en-US" sz="1400">
                <a:solidFill>
                  <a:srgbClr val="000000"/>
                </a:solidFill>
              </a:rPr>
              <a:t>. She specializes in delivering high-impact decarbonization infrastructure, including solar, battery storage, EV charging, and on-premise power.</a:t>
            </a:r>
            <a:endParaRPr sz="1400">
              <a:solidFill>
                <a:srgbClr val="000000"/>
              </a:solidFill>
            </a:endParaRPr>
          </a:p>
          <a:p>
            <a:pPr indent="0" lvl="0" marL="0" rtl="0" algn="l">
              <a:lnSpc>
                <a:spcPct val="115000"/>
              </a:lnSpc>
              <a:spcBef>
                <a:spcPts val="1200"/>
              </a:spcBef>
              <a:spcAft>
                <a:spcPts val="0"/>
              </a:spcAft>
              <a:buNone/>
            </a:pPr>
            <a:r>
              <a:rPr lang="en-US" sz="1400">
                <a:solidFill>
                  <a:srgbClr val="000000"/>
                </a:solidFill>
              </a:rPr>
              <a:t>With a deep track record in the real estate industry, Tori previously led </a:t>
            </a:r>
            <a:r>
              <a:rPr b="1" lang="en-US" sz="1400">
                <a:solidFill>
                  <a:srgbClr val="000000"/>
                </a:solidFill>
              </a:rPr>
              <a:t>CBRE Property </a:t>
            </a:r>
            <a:r>
              <a:rPr b="1" lang="en-US" sz="1400">
                <a:solidFill>
                  <a:srgbClr val="000000"/>
                </a:solidFill>
              </a:rPr>
              <a:t>Management</a:t>
            </a:r>
            <a:r>
              <a:rPr b="1" lang="en-US" sz="1400">
                <a:solidFill>
                  <a:srgbClr val="000000"/>
                </a:solidFill>
              </a:rPr>
              <a:t> Sustainability Services</a:t>
            </a:r>
            <a:r>
              <a:rPr lang="en-US" sz="1400">
                <a:solidFill>
                  <a:srgbClr val="000000"/>
                </a:solidFill>
              </a:rPr>
              <a:t> for the US West, spearheading data, compliance, and carbon reduction initiatives. Her global expertise includes six years at the </a:t>
            </a:r>
            <a:r>
              <a:rPr b="1" lang="en-US" sz="1400">
                <a:solidFill>
                  <a:srgbClr val="000000"/>
                </a:solidFill>
              </a:rPr>
              <a:t>International WELL Building Institute (IWBI)</a:t>
            </a:r>
            <a:r>
              <a:rPr lang="en-US" sz="1400">
                <a:solidFill>
                  <a:srgbClr val="000000"/>
                </a:solidFill>
              </a:rPr>
              <a:t>, where she guided some of the world’s first WELL Portfolios to align health and wellness with ESG strategy.</a:t>
            </a:r>
            <a:endParaRPr sz="1400">
              <a:solidFill>
                <a:srgbClr val="000000"/>
              </a:solidFill>
            </a:endParaRPr>
          </a:p>
          <a:p>
            <a:pPr indent="0" lvl="0" marL="0" rtl="0" algn="l">
              <a:lnSpc>
                <a:spcPct val="115000"/>
              </a:lnSpc>
              <a:spcBef>
                <a:spcPts val="1200"/>
              </a:spcBef>
              <a:spcAft>
                <a:spcPts val="0"/>
              </a:spcAft>
              <a:buNone/>
            </a:pPr>
            <a:r>
              <a:rPr lang="en-US" sz="1400">
                <a:solidFill>
                  <a:srgbClr val="000000"/>
                </a:solidFill>
              </a:rPr>
              <a:t>A recognized industry leader, Tori was honored as both the </a:t>
            </a:r>
            <a:r>
              <a:rPr b="1" lang="en-US" sz="1400">
                <a:solidFill>
                  <a:srgbClr val="000000"/>
                </a:solidFill>
              </a:rPr>
              <a:t>2022 CoreNet Australia and CoreNet Global Young Leader of the Year</a:t>
            </a:r>
            <a:r>
              <a:rPr lang="en-US" sz="1400">
                <a:solidFill>
                  <a:srgbClr val="000000"/>
                </a:solidFill>
              </a:rPr>
              <a:t>. She holds a BA in Environmental Studies from </a:t>
            </a:r>
            <a:r>
              <a:rPr b="1" lang="en-US" sz="1400">
                <a:solidFill>
                  <a:srgbClr val="000000"/>
                </a:solidFill>
              </a:rPr>
              <a:t>Yale University</a:t>
            </a:r>
            <a:r>
              <a:rPr lang="en-US" sz="1400">
                <a:solidFill>
                  <a:srgbClr val="000000"/>
                </a:solidFill>
              </a:rPr>
              <a:t>, where she was a sustainability ambassador and captain of the varsity volleyball team.</a:t>
            </a:r>
            <a:endParaRPr sz="1400">
              <a:solidFill>
                <a:srgbClr val="000000"/>
              </a:solidFill>
            </a:endParaRPr>
          </a:p>
          <a:p>
            <a:pPr indent="0" lvl="0" marL="0" rtl="0" algn="l">
              <a:lnSpc>
                <a:spcPct val="115000"/>
              </a:lnSpc>
              <a:spcBef>
                <a:spcPts val="1200"/>
              </a:spcBef>
              <a:spcAft>
                <a:spcPts val="0"/>
              </a:spcAft>
              <a:buNone/>
            </a:pPr>
            <a:r>
              <a:rPr lang="en-US" sz="1400">
                <a:solidFill>
                  <a:srgbClr val="000000"/>
                </a:solidFill>
              </a:rPr>
              <a:t>Tori’s technical rigor is backed by elite industry credentials, including </a:t>
            </a:r>
            <a:r>
              <a:rPr b="1" lang="en-US" sz="1400">
                <a:solidFill>
                  <a:srgbClr val="000000"/>
                </a:solidFill>
              </a:rPr>
              <a:t>WELL Faculty</a:t>
            </a:r>
            <a:r>
              <a:rPr lang="en-US" sz="1400">
                <a:solidFill>
                  <a:srgbClr val="000000"/>
                </a:solidFill>
              </a:rPr>
              <a:t>, </a:t>
            </a:r>
            <a:r>
              <a:rPr b="1" lang="en-US" sz="1400">
                <a:solidFill>
                  <a:srgbClr val="000000"/>
                </a:solidFill>
              </a:rPr>
              <a:t>LEED Green Associate</a:t>
            </a:r>
            <a:r>
              <a:rPr lang="en-US" sz="1400">
                <a:solidFill>
                  <a:srgbClr val="000000"/>
                </a:solidFill>
              </a:rPr>
              <a:t>, and </a:t>
            </a:r>
            <a:r>
              <a:rPr b="1" lang="en-US" sz="1400">
                <a:solidFill>
                  <a:srgbClr val="000000"/>
                </a:solidFill>
              </a:rPr>
              <a:t>Carbon Auditing Professional (AEE)</a:t>
            </a:r>
            <a:r>
              <a:rPr lang="en-US" sz="1400">
                <a:solidFill>
                  <a:srgbClr val="000000"/>
                </a:solidFill>
              </a:rPr>
              <a:t>. Driven by her </a:t>
            </a:r>
            <a:r>
              <a:rPr i="1" lang="en-US" sz="1400">
                <a:solidFill>
                  <a:srgbClr val="000000"/>
                </a:solidFill>
              </a:rPr>
              <a:t>CliftonStrengths</a:t>
            </a:r>
            <a:r>
              <a:rPr lang="en-US" sz="1400">
                <a:solidFill>
                  <a:srgbClr val="000000"/>
                </a:solidFill>
              </a:rPr>
              <a:t>—including </a:t>
            </a:r>
            <a:r>
              <a:rPr i="1" lang="en-US" sz="1400">
                <a:solidFill>
                  <a:srgbClr val="000000"/>
                </a:solidFill>
              </a:rPr>
              <a:t>Achiever</a:t>
            </a:r>
            <a:r>
              <a:rPr lang="en-US" sz="1400">
                <a:solidFill>
                  <a:srgbClr val="000000"/>
                </a:solidFill>
              </a:rPr>
              <a:t> and </a:t>
            </a:r>
            <a:r>
              <a:rPr i="1" lang="en-US" sz="1400">
                <a:solidFill>
                  <a:srgbClr val="000000"/>
                </a:solidFill>
              </a:rPr>
              <a:t>Futuristic</a:t>
            </a:r>
            <a:r>
              <a:rPr lang="en-US" sz="1400">
                <a:solidFill>
                  <a:srgbClr val="000000"/>
                </a:solidFill>
              </a:rPr>
              <a:t>—she is dedicated to defining the next era of sustainable logistics.</a:t>
            </a:r>
            <a:endParaRPr sz="1400">
              <a:solidFill>
                <a:srgbClr val="000000"/>
              </a:solidFill>
            </a:endParaRPr>
          </a:p>
          <a:p>
            <a:pPr indent="0" lvl="0" marL="0" rtl="0" algn="l">
              <a:lnSpc>
                <a:spcPct val="115000"/>
              </a:lnSpc>
              <a:spcBef>
                <a:spcPts val="1200"/>
              </a:spcBef>
              <a:spcAft>
                <a:spcPts val="0"/>
              </a:spcAft>
              <a:buSzPts val="2800"/>
              <a:buNone/>
            </a:pPr>
            <a:r>
              <a:t/>
            </a:r>
            <a:endParaRPr sz="1500">
              <a:solidFill>
                <a:srgbClr val="000000"/>
              </a:solidFill>
              <a:highlight>
                <a:srgbClr val="FFFFFF"/>
              </a:highlight>
            </a:endParaRPr>
          </a:p>
          <a:p>
            <a:pPr indent="0" lvl="0" marL="0" rtl="0" algn="l">
              <a:lnSpc>
                <a:spcPct val="115000"/>
              </a:lnSpc>
              <a:spcBef>
                <a:spcPts val="600"/>
              </a:spcBef>
              <a:spcAft>
                <a:spcPts val="600"/>
              </a:spcAft>
              <a:buSzPts val="2800"/>
              <a:buNone/>
            </a:pPr>
            <a:r>
              <a:t/>
            </a:r>
            <a:endParaRPr sz="1500">
              <a:highlight>
                <a:srgbClr val="FFFF00"/>
              </a:highlight>
            </a:endParaRPr>
          </a:p>
        </p:txBody>
      </p:sp>
      <p:pic>
        <p:nvPicPr>
          <p:cNvPr id="282" name="Google Shape;282;g3a6d2586fc9_0_11"/>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id="283" name="Google Shape;283;g3a6d2586fc9_0_11"/>
          <p:cNvPicPr preferRelativeResize="0"/>
          <p:nvPr/>
        </p:nvPicPr>
        <p:blipFill>
          <a:blip r:embed="rId4">
            <a:alphaModFix/>
          </a:blip>
          <a:stretch>
            <a:fillRect/>
          </a:stretch>
        </p:blipFill>
        <p:spPr>
          <a:xfrm>
            <a:off x="842250" y="906275"/>
            <a:ext cx="5229426" cy="52294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2020-11-24T20:47:29Z</dcterms:created>
  <dc:creator>Rodgers, Becca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0x01010013474B7ECB39424A9ACC0E55C5DA25A3</vt:lpwstr>
  </property>
  <property fmtid="{D5CDD505-2E9C-101B-9397-08002B2CF9AE}" pid="3" name="Order">
    <vt:r8>89500.0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