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Play"/>
      <p:regular r:id="rId24"/>
      <p:bold r:id="rId25"/>
    </p:embeddedFont>
    <p:embeddedFont>
      <p:font typeface="Roboto"/>
      <p:regular r:id="rId26"/>
      <p:bold r:id="rId27"/>
      <p:italic r:id="rId28"/>
      <p:boldItalic r:id="rId29"/>
    </p:embeddedFont>
    <p:embeddedFont>
      <p:font typeface="Poppins"/>
      <p:regular r:id="rId30"/>
      <p:bold r:id="rId31"/>
      <p:italic r:id="rId32"/>
      <p:boldItalic r:id="rId33"/>
    </p:embeddedFont>
    <p:embeddedFont>
      <p:font typeface="Montserrat"/>
      <p:regular r:id="rId34"/>
      <p:bold r:id="rId35"/>
      <p:italic r:id="rId36"/>
      <p:boldItalic r:id="rId37"/>
    </p:embeddedFont>
    <p:embeddedFont>
      <p:font typeface="Nunito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6HRdImYNVSSTsok4aVq3SPTKp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unitoSans-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Nunito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regular.fntdata"/><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font" Target="fonts/Play-bold.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6.xml"/><Relationship Id="rId33" Type="http://schemas.openxmlformats.org/officeDocument/2006/relationships/font" Target="fonts/Poppins-boldItalic.fntdata"/><Relationship Id="rId10" Type="http://schemas.openxmlformats.org/officeDocument/2006/relationships/slide" Target="slides/slide5.xml"/><Relationship Id="rId32" Type="http://schemas.openxmlformats.org/officeDocument/2006/relationships/font" Target="fonts/Poppins-italic.fntdata"/><Relationship Id="rId13" Type="http://schemas.openxmlformats.org/officeDocument/2006/relationships/slide" Target="slides/slide8.xml"/><Relationship Id="rId35" Type="http://schemas.openxmlformats.org/officeDocument/2006/relationships/font" Target="fonts/Montserrat-bold.fntdata"/><Relationship Id="rId12" Type="http://schemas.openxmlformats.org/officeDocument/2006/relationships/slide" Target="slides/slide7.xml"/><Relationship Id="rId34" Type="http://schemas.openxmlformats.org/officeDocument/2006/relationships/font" Target="fonts/Montserrat-regular.fntdata"/><Relationship Id="rId15" Type="http://schemas.openxmlformats.org/officeDocument/2006/relationships/slide" Target="slides/slide10.xml"/><Relationship Id="rId37" Type="http://schemas.openxmlformats.org/officeDocument/2006/relationships/font" Target="fonts/Montserrat-boldItalic.fntdata"/><Relationship Id="rId14" Type="http://schemas.openxmlformats.org/officeDocument/2006/relationships/slide" Target="slides/slide9.xml"/><Relationship Id="rId36" Type="http://schemas.openxmlformats.org/officeDocument/2006/relationships/font" Target="fonts/Montserrat-italic.fntdata"/><Relationship Id="rId17" Type="http://schemas.openxmlformats.org/officeDocument/2006/relationships/slide" Target="slides/slide12.xml"/><Relationship Id="rId39" Type="http://schemas.openxmlformats.org/officeDocument/2006/relationships/font" Target="fonts/NunitoSans-bold.fntdata"/><Relationship Id="rId16" Type="http://schemas.openxmlformats.org/officeDocument/2006/relationships/slide" Target="slides/slide11.xml"/><Relationship Id="rId38" Type="http://schemas.openxmlformats.org/officeDocument/2006/relationships/font" Target="fonts/Nunito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jotform.com/25317658710515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a6fcc4137f_0_229: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3a6fcc4137f_0_229: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ff5f162a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37ff5f162a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g37ff5f162a2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7e1c3b218c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37e1c3b218c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37e1c3b218c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a6fcc4137f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a6fcc4137f_0_2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3a6fcc4137f_0_2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a71fc6b37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a71fc6b37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3a71fc6b37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a71fc6b372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a71fc6b372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3a71fc6b372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b12db4e86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b12db4e867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Employer Type</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Representative Companies</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Typical Skilled Trade Roles</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Utilities</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LADWP, SoCalEdison</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Line Workers, Substation Techs, Craft Helpers</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EV Infrastructure</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Tesla, Electrify America, ABM</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EV Charging Installers, Maintenance Techs</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HVAC/Mechanical</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ACCO Engineered Systems, Trane</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HVAC Techs, Controls Techs, Pipefitters</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Solar/Storage</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GRID Alternatives, Sunrun, Baker Electric</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PV Installers, Battery Storage Techs</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b="1" lang="en-US" sz="1100">
                <a:solidFill>
                  <a:srgbClr val="1F1F1F"/>
                </a:solidFill>
                <a:latin typeface="Arial"/>
                <a:ea typeface="Arial"/>
                <a:cs typeface="Arial"/>
                <a:sym typeface="Arial"/>
              </a:rPr>
              <a:t>Weatherization</a:t>
            </a:r>
            <a:endParaRPr b="1"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PACE, Maravilla Foundation</a:t>
            </a:r>
            <a:endParaRPr sz="1100">
              <a:solidFill>
                <a:srgbClr val="1F1F1F"/>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1F1F1F"/>
                </a:solidFill>
                <a:latin typeface="Arial"/>
                <a:ea typeface="Arial"/>
                <a:cs typeface="Arial"/>
                <a:sym typeface="Arial"/>
              </a:rPr>
              <a:t>Weatherization Techs, Retrofit Carpenters</a:t>
            </a:r>
            <a:endParaRPr sz="1100">
              <a:solidFill>
                <a:srgbClr val="1F1F1F"/>
              </a:solidFill>
              <a:latin typeface="Arial"/>
              <a:ea typeface="Arial"/>
              <a:cs typeface="Arial"/>
              <a:sym typeface="Arial"/>
            </a:endParaRPr>
          </a:p>
          <a:p>
            <a:pPr indent="0" lvl="0" marL="0" rtl="0" algn="l">
              <a:spcBef>
                <a:spcPts val="0"/>
              </a:spcBef>
              <a:spcAft>
                <a:spcPts val="0"/>
              </a:spcAft>
              <a:buNone/>
            </a:pPr>
            <a:r>
              <a:t/>
            </a:r>
            <a:endParaRPr/>
          </a:p>
        </p:txBody>
      </p:sp>
      <p:sp>
        <p:nvSpPr>
          <p:cNvPr id="307" name="Google Shape;307;g3b12db4e867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C5DE92"/>
              </a:buClr>
              <a:buSzPts val="3600"/>
              <a:buFont typeface="Arial"/>
              <a:buNone/>
            </a:pPr>
            <a:r>
              <a:rPr b="1" lang="en-US" sz="3600" u="sng">
                <a:solidFill>
                  <a:srgbClr val="00977B"/>
                </a:solidFill>
                <a:latin typeface="Arial"/>
                <a:ea typeface="Arial"/>
                <a:cs typeface="Arial"/>
                <a:sym typeface="Arial"/>
                <a:hlinkClick r:id="rId2">
                  <a:extLst>
                    <a:ext uri="{A12FA001-AC4F-418D-AE19-62706E023703}">
                      <ahyp:hlinkClr val="tx"/>
                    </a:ext>
                  </a:extLst>
                </a:hlinkClick>
              </a:rPr>
              <a:t>https://form.jotform.com/253176587105158</a:t>
            </a:r>
            <a:endParaRPr b="1" sz="3600">
              <a:solidFill>
                <a:srgbClr val="C5DE92"/>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25" name="Google Shape;3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a6fcc4137f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a6fcc4137f_0_2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3a6fcc4137f_0_2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a6fcc4137f_0_262: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a6fcc4137f_0_262: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41b83b4efe_1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341b83b4efe_1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341b83b4efe_1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41b83b4efe_1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341b83b4efe_1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g341b83b4efe_1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a6fcc4137f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a6fcc4137f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3a6fcc4137f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a6d2586fc9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a6d2586fc9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3a6d2586fc9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a6d2586fc9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3a6d2586fc9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3a6d2586fc9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a6d2586fc9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3a6d2586fc9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3a6d2586fc9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a6d2586fc9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3a6d2586fc9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3a6d2586fc9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1"/>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p41"/>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8" name="Google Shape;18;p41"/>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19" name="Google Shape;19;p41"/>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594A5"/>
              </a:buClr>
              <a:buSzPts val="4200"/>
              <a:buFont typeface="Arial"/>
              <a:buNone/>
              <a:defRPr sz="4200">
                <a:solidFill>
                  <a:srgbClr val="7594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1"/>
          <p:cNvSpPr txBox="1"/>
          <p:nvPr>
            <p:ph idx="1" type="subTitle"/>
          </p:nvPr>
        </p:nvSpPr>
        <p:spPr>
          <a:xfrm>
            <a:off x="2209800" y="3727448"/>
            <a:ext cx="9144000" cy="925832"/>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41"/>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41"/>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23" name="Google Shape;23;p41"/>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24" name="Google Shape;24;p41"/>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25" name="Google Shape;25;p41"/>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26" name="Google Shape;26;p41"/>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Compact">
  <p:cSld name="Text and Photo Right - Compact">
    <p:spTree>
      <p:nvGrpSpPr>
        <p:cNvPr id="82" name="Shape 82"/>
        <p:cNvGrpSpPr/>
        <p:nvPr/>
      </p:nvGrpSpPr>
      <p:grpSpPr>
        <a:xfrm>
          <a:off x="0" y="0"/>
          <a:ext cx="0" cy="0"/>
          <a:chOff x="0" y="0"/>
          <a:chExt cx="0" cy="0"/>
        </a:xfrm>
      </p:grpSpPr>
      <p:sp>
        <p:nvSpPr>
          <p:cNvPr id="83" name="Google Shape;83;g35ff48e154f_1_254"/>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84" name="Google Shape;84;g35ff48e154f_1_254"/>
          <p:cNvSpPr txBox="1"/>
          <p:nvPr>
            <p:ph idx="1" type="body"/>
          </p:nvPr>
        </p:nvSpPr>
        <p:spPr>
          <a:xfrm>
            <a:off x="274319"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g35ff48e154f_1_254"/>
          <p:cNvSpPr txBox="1"/>
          <p:nvPr>
            <p:ph type="title"/>
          </p:nvPr>
        </p:nvSpPr>
        <p:spPr>
          <a:xfrm>
            <a:off x="27432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g35ff48e154f_1_254"/>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g35ff48e154f_1_254"/>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Google Shape;88;g35ff48e154f_1_254"/>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Default">
  <p:cSld name="Text and Photo Right - Default">
    <p:spTree>
      <p:nvGrpSpPr>
        <p:cNvPr id="89" name="Shape 89"/>
        <p:cNvGrpSpPr/>
        <p:nvPr/>
      </p:nvGrpSpPr>
      <p:grpSpPr>
        <a:xfrm>
          <a:off x="0" y="0"/>
          <a:ext cx="0" cy="0"/>
          <a:chOff x="0" y="0"/>
          <a:chExt cx="0" cy="0"/>
        </a:xfrm>
      </p:grpSpPr>
      <p:sp>
        <p:nvSpPr>
          <p:cNvPr id="90" name="Google Shape;90;g35ff48e154f_1_261"/>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91" name="Google Shape;91;g35ff48e154f_1_261"/>
          <p:cNvSpPr txBox="1"/>
          <p:nvPr>
            <p:ph idx="1" type="body"/>
          </p:nvPr>
        </p:nvSpPr>
        <p:spPr>
          <a:xfrm>
            <a:off x="822960" y="1828800"/>
            <a:ext cx="4572000" cy="43890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g35ff48e154f_1_261"/>
          <p:cNvSpPr txBox="1"/>
          <p:nvPr>
            <p:ph type="title"/>
          </p:nvPr>
        </p:nvSpPr>
        <p:spPr>
          <a:xfrm>
            <a:off x="822960" y="365760"/>
            <a:ext cx="4572000" cy="1326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35ff48e154f_1_261"/>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g35ff48e154f_1_261"/>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 name="Google Shape;95;g35ff48e154f_1_261"/>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Title over image">
  <p:cSld name="Cover with photo-Title over image">
    <p:spTree>
      <p:nvGrpSpPr>
        <p:cNvPr id="96" name="Shape 96"/>
        <p:cNvGrpSpPr/>
        <p:nvPr/>
      </p:nvGrpSpPr>
      <p:grpSpPr>
        <a:xfrm>
          <a:off x="0" y="0"/>
          <a:ext cx="0" cy="0"/>
          <a:chOff x="0" y="0"/>
          <a:chExt cx="0" cy="0"/>
        </a:xfrm>
      </p:grpSpPr>
      <p:sp>
        <p:nvSpPr>
          <p:cNvPr id="97" name="Google Shape;97;g341b83b4efe_1_346"/>
          <p:cNvSpPr/>
          <p:nvPr>
            <p:ph idx="2" type="pic"/>
          </p:nvPr>
        </p:nvSpPr>
        <p:spPr>
          <a:xfrm>
            <a:off x="0" y="0"/>
            <a:ext cx="12192000" cy="5742900"/>
          </a:xfrm>
          <a:prstGeom prst="rect">
            <a:avLst/>
          </a:prstGeom>
          <a:noFill/>
          <a:ln>
            <a:noFill/>
          </a:ln>
        </p:spPr>
      </p:sp>
      <p:sp>
        <p:nvSpPr>
          <p:cNvPr id="98" name="Google Shape;98;g341b83b4efe_1_346"/>
          <p:cNvSpPr/>
          <p:nvPr/>
        </p:nvSpPr>
        <p:spPr>
          <a:xfrm>
            <a:off x="0" y="5742877"/>
            <a:ext cx="12192000" cy="1115100"/>
          </a:xfrm>
          <a:prstGeom prst="rect">
            <a:avLst/>
          </a:prstGeom>
          <a:solidFill>
            <a:srgbClr val="0B807B"/>
          </a:solidFill>
          <a:ln cap="flat" cmpd="sng" w="12700">
            <a:solidFill>
              <a:srgbClr val="075C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black and white logo&#10;&#10;Description automatically generated with low confidence" id="99" name="Google Shape;99;g341b83b4efe_1_346"/>
          <p:cNvPicPr preferRelativeResize="0"/>
          <p:nvPr/>
        </p:nvPicPr>
        <p:blipFill rotWithShape="1">
          <a:blip r:embed="rId2">
            <a:alphaModFix/>
          </a:blip>
          <a:srcRect b="0" l="0" r="0" t="0"/>
          <a:stretch/>
        </p:blipFill>
        <p:spPr>
          <a:xfrm>
            <a:off x="680226" y="5950683"/>
            <a:ext cx="2219092" cy="760489"/>
          </a:xfrm>
          <a:prstGeom prst="rect">
            <a:avLst/>
          </a:prstGeom>
          <a:noFill/>
          <a:ln>
            <a:noFill/>
          </a:ln>
        </p:spPr>
      </p:pic>
      <p:sp>
        <p:nvSpPr>
          <p:cNvPr id="100" name="Google Shape;100;g341b83b4efe_1_346"/>
          <p:cNvSpPr txBox="1"/>
          <p:nvPr>
            <p:ph idx="1" type="body"/>
          </p:nvPr>
        </p:nvSpPr>
        <p:spPr>
          <a:xfrm>
            <a:off x="6421120" y="2664853"/>
            <a:ext cx="5223000" cy="28884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SzPts val="4400"/>
              <a:buNone/>
              <a:defRPr b="1" sz="4400">
                <a:solidFill>
                  <a:schemeClr val="lt2"/>
                </a:solidFill>
              </a:defRPr>
            </a:lvl1pPr>
            <a:lvl2pPr indent="-457200" lvl="1" marL="914400" algn="l">
              <a:lnSpc>
                <a:spcPct val="90000"/>
              </a:lnSpc>
              <a:spcBef>
                <a:spcPts val="600"/>
              </a:spcBef>
              <a:spcAft>
                <a:spcPts val="0"/>
              </a:spcAft>
              <a:buSzPts val="3600"/>
              <a:buChar char="•"/>
              <a:defRPr sz="3600"/>
            </a:lvl2pPr>
            <a:lvl3pPr indent="-457200" lvl="2" marL="1371600" algn="l">
              <a:lnSpc>
                <a:spcPct val="90000"/>
              </a:lnSpc>
              <a:spcBef>
                <a:spcPts val="500"/>
              </a:spcBef>
              <a:spcAft>
                <a:spcPts val="0"/>
              </a:spcAft>
              <a:buSzPts val="3600"/>
              <a:buChar char="•"/>
              <a:defRPr sz="3600"/>
            </a:lvl3pPr>
            <a:lvl4pPr indent="-457200" lvl="3" marL="1828800" algn="l">
              <a:lnSpc>
                <a:spcPct val="90000"/>
              </a:lnSpc>
              <a:spcBef>
                <a:spcPts val="500"/>
              </a:spcBef>
              <a:spcAft>
                <a:spcPts val="0"/>
              </a:spcAft>
              <a:buSzPts val="3600"/>
              <a:buChar char="•"/>
              <a:defRPr sz="3600"/>
            </a:lvl4pPr>
            <a:lvl5pPr indent="-457200" lvl="4" marL="2286000" algn="l">
              <a:lnSpc>
                <a:spcPct val="90000"/>
              </a:lnSpc>
              <a:spcBef>
                <a:spcPts val="500"/>
              </a:spcBef>
              <a:spcAft>
                <a:spcPts val="0"/>
              </a:spcAft>
              <a:buSzPts val="3600"/>
              <a:buChar char="•"/>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g341b83b4efe_1_346"/>
          <p:cNvSpPr txBox="1"/>
          <p:nvPr>
            <p:ph idx="3" type="body"/>
          </p:nvPr>
        </p:nvSpPr>
        <p:spPr>
          <a:xfrm>
            <a:off x="6421120" y="6051527"/>
            <a:ext cx="5223000" cy="5589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SzPts val="2800"/>
              <a:buNone/>
              <a:defRPr>
                <a:solidFill>
                  <a:schemeClr val="lt1"/>
                </a:solidFill>
              </a:defRPr>
            </a:lvl1pPr>
            <a:lvl2pPr indent="-342900" lvl="1" marL="914400" algn="l">
              <a:lnSpc>
                <a:spcPct val="90000"/>
              </a:lnSpc>
              <a:spcBef>
                <a:spcPts val="6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on left w photo on right">
  <p:cSld name="1_Content on left w photo on right">
    <p:spTree>
      <p:nvGrpSpPr>
        <p:cNvPr id="102" name="Shape 102"/>
        <p:cNvGrpSpPr/>
        <p:nvPr/>
      </p:nvGrpSpPr>
      <p:grpSpPr>
        <a:xfrm>
          <a:off x="0" y="0"/>
          <a:ext cx="0" cy="0"/>
          <a:chOff x="0" y="0"/>
          <a:chExt cx="0" cy="0"/>
        </a:xfrm>
      </p:grpSpPr>
      <p:sp>
        <p:nvSpPr>
          <p:cNvPr id="103" name="Google Shape;103;g341b83b4efe_1_352"/>
          <p:cNvSpPr/>
          <p:nvPr>
            <p:ph idx="2" type="pic"/>
          </p:nvPr>
        </p:nvSpPr>
        <p:spPr>
          <a:xfrm>
            <a:off x="5631367" y="1606041"/>
            <a:ext cx="5720700" cy="4668900"/>
          </a:xfrm>
          <a:prstGeom prst="rect">
            <a:avLst/>
          </a:prstGeom>
          <a:noFill/>
          <a:ln>
            <a:noFill/>
          </a:ln>
        </p:spPr>
      </p:sp>
      <p:sp>
        <p:nvSpPr>
          <p:cNvPr id="104" name="Google Shape;104;g341b83b4efe_1_352"/>
          <p:cNvSpPr txBox="1"/>
          <p:nvPr>
            <p:ph type="title"/>
          </p:nvPr>
        </p:nvSpPr>
        <p:spPr>
          <a:xfrm>
            <a:off x="839788" y="457200"/>
            <a:ext cx="10514100" cy="9546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41b83b4efe_1_352"/>
          <p:cNvSpPr txBox="1"/>
          <p:nvPr>
            <p:ph idx="1" type="body"/>
          </p:nvPr>
        </p:nvSpPr>
        <p:spPr>
          <a:xfrm>
            <a:off x="839788" y="2692400"/>
            <a:ext cx="4434600" cy="3582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g341b83b4efe_1_352"/>
          <p:cNvSpPr txBox="1"/>
          <p:nvPr>
            <p:ph idx="3" type="body"/>
          </p:nvPr>
        </p:nvSpPr>
        <p:spPr>
          <a:xfrm>
            <a:off x="839788" y="1574800"/>
            <a:ext cx="4434600" cy="954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6BB4A"/>
              </a:buClr>
              <a:buSzPts val="2400"/>
              <a:buFont typeface="Nunito Sans"/>
              <a:buNone/>
              <a:defRPr b="1" sz="2400">
                <a:solidFill>
                  <a:srgbClr val="6D6E70"/>
                </a:solidFill>
                <a:latin typeface="Nunito Sans"/>
                <a:ea typeface="Nunito Sans"/>
                <a:cs typeface="Nunito Sans"/>
                <a:sym typeface="Nunito Sans"/>
              </a:defRPr>
            </a:lvl1pPr>
            <a:lvl2pPr indent="-228600" lvl="1" marL="914400" algn="l">
              <a:lnSpc>
                <a:spcPct val="90000"/>
              </a:lnSpc>
              <a:spcBef>
                <a:spcPts val="6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A picture containing text, sign, vector graphics&#10;&#10;Description automatically generated" id="107" name="Google Shape;107;g341b83b4efe_1_352"/>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08" name="Google Shape;108;g341b83b4efe_1_352"/>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g341b83b4efe_1_352"/>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0" name="Google Shape;110;g341b83b4efe_1_352"/>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hree Content">
  <p:cSld name="3_Three Content">
    <p:spTree>
      <p:nvGrpSpPr>
        <p:cNvPr id="111" name="Shape 111"/>
        <p:cNvGrpSpPr/>
        <p:nvPr/>
      </p:nvGrpSpPr>
      <p:grpSpPr>
        <a:xfrm>
          <a:off x="0" y="0"/>
          <a:ext cx="0" cy="0"/>
          <a:chOff x="0" y="0"/>
          <a:chExt cx="0" cy="0"/>
        </a:xfrm>
      </p:grpSpPr>
      <p:sp>
        <p:nvSpPr>
          <p:cNvPr id="112" name="Google Shape;112;g341b83b4efe_1_361"/>
          <p:cNvSpPr txBox="1"/>
          <p:nvPr>
            <p:ph idx="1" type="body"/>
          </p:nvPr>
        </p:nvSpPr>
        <p:spPr>
          <a:xfrm>
            <a:off x="838199"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g341b83b4efe_1_361"/>
          <p:cNvSpPr txBox="1"/>
          <p:nvPr>
            <p:ph idx="2" type="body"/>
          </p:nvPr>
        </p:nvSpPr>
        <p:spPr>
          <a:xfrm>
            <a:off x="4402015"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g341b83b4efe_1_361"/>
          <p:cNvSpPr txBox="1"/>
          <p:nvPr>
            <p:ph idx="3" type="body"/>
          </p:nvPr>
        </p:nvSpPr>
        <p:spPr>
          <a:xfrm>
            <a:off x="7959054"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g341b83b4efe_1_361"/>
          <p:cNvSpPr/>
          <p:nvPr>
            <p:ph idx="4" type="pic"/>
          </p:nvPr>
        </p:nvSpPr>
        <p:spPr>
          <a:xfrm>
            <a:off x="838200" y="1909402"/>
            <a:ext cx="3370200" cy="1122000"/>
          </a:xfrm>
          <a:prstGeom prst="rect">
            <a:avLst/>
          </a:prstGeom>
          <a:noFill/>
          <a:ln>
            <a:noFill/>
          </a:ln>
        </p:spPr>
      </p:sp>
      <p:sp>
        <p:nvSpPr>
          <p:cNvPr id="116" name="Google Shape;116;g341b83b4efe_1_361"/>
          <p:cNvSpPr/>
          <p:nvPr>
            <p:ph idx="5" type="pic"/>
          </p:nvPr>
        </p:nvSpPr>
        <p:spPr>
          <a:xfrm>
            <a:off x="4392930" y="1909402"/>
            <a:ext cx="3370200" cy="1122000"/>
          </a:xfrm>
          <a:prstGeom prst="rect">
            <a:avLst/>
          </a:prstGeom>
          <a:noFill/>
          <a:ln>
            <a:noFill/>
          </a:ln>
        </p:spPr>
      </p:sp>
      <p:sp>
        <p:nvSpPr>
          <p:cNvPr id="117" name="Google Shape;117;g341b83b4efe_1_361"/>
          <p:cNvSpPr/>
          <p:nvPr>
            <p:ph idx="6" type="pic"/>
          </p:nvPr>
        </p:nvSpPr>
        <p:spPr>
          <a:xfrm>
            <a:off x="7970520" y="1909402"/>
            <a:ext cx="3370200" cy="1122000"/>
          </a:xfrm>
          <a:prstGeom prst="rect">
            <a:avLst/>
          </a:prstGeom>
          <a:noFill/>
          <a:ln>
            <a:noFill/>
          </a:ln>
        </p:spPr>
      </p:sp>
      <p:pic>
        <p:nvPicPr>
          <p:cNvPr descr="A picture containing text, sign, vector graphics&#10;&#10;Description automatically generated" id="118" name="Google Shape;118;g341b83b4efe_1_361"/>
          <p:cNvPicPr preferRelativeResize="0"/>
          <p:nvPr/>
        </p:nvPicPr>
        <p:blipFill rotWithShape="1">
          <a:blip r:embed="rId2">
            <a:alphaModFix/>
          </a:blip>
          <a:srcRect b="0" l="0" r="0" t="0"/>
          <a:stretch/>
        </p:blipFill>
        <p:spPr>
          <a:xfrm>
            <a:off x="828040" y="6458373"/>
            <a:ext cx="752575" cy="365760"/>
          </a:xfrm>
          <a:prstGeom prst="rect">
            <a:avLst/>
          </a:prstGeom>
          <a:noFill/>
          <a:ln>
            <a:noFill/>
          </a:ln>
        </p:spPr>
      </p:pic>
      <p:sp>
        <p:nvSpPr>
          <p:cNvPr id="119" name="Google Shape;119;g341b83b4efe_1_361"/>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20" name="Google Shape;120;g341b83b4efe_1_361"/>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1" name="Google Shape;121;g341b83b4efe_1_361"/>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22" name="Google Shape;122;g341b83b4efe_1_361"/>
          <p:cNvSpPr txBox="1"/>
          <p:nvPr>
            <p:ph type="title"/>
          </p:nvPr>
        </p:nvSpPr>
        <p:spPr>
          <a:xfrm>
            <a:off x="839788" y="457200"/>
            <a:ext cx="10514100" cy="719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341b83b4efe_1_361"/>
          <p:cNvSpPr txBox="1"/>
          <p:nvPr>
            <p:ph idx="7" type="body"/>
          </p:nvPr>
        </p:nvSpPr>
        <p:spPr>
          <a:xfrm>
            <a:off x="839788"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4" name="Google Shape;124;g341b83b4efe_1_361"/>
          <p:cNvSpPr txBox="1"/>
          <p:nvPr>
            <p:ph idx="8" type="body"/>
          </p:nvPr>
        </p:nvSpPr>
        <p:spPr>
          <a:xfrm>
            <a:off x="4399421"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5" name="Google Shape;125;g341b83b4efe_1_361"/>
          <p:cNvSpPr txBox="1"/>
          <p:nvPr>
            <p:ph idx="9" type="body"/>
          </p:nvPr>
        </p:nvSpPr>
        <p:spPr>
          <a:xfrm>
            <a:off x="7970520" y="3128223"/>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6" name="Shape 126"/>
        <p:cNvGrpSpPr/>
        <p:nvPr/>
      </p:nvGrpSpPr>
      <p:grpSpPr>
        <a:xfrm>
          <a:off x="0" y="0"/>
          <a:ext cx="0" cy="0"/>
          <a:chOff x="0" y="0"/>
          <a:chExt cx="0" cy="0"/>
        </a:xfrm>
      </p:grpSpPr>
      <p:sp>
        <p:nvSpPr>
          <p:cNvPr id="127" name="Google Shape;127;g341b83b4efe_1_3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a:solidFill>
                  <a:srgbClr val="0B807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sign, vector graphics&#10;&#10;Description automatically generated" id="128" name="Google Shape;128;g341b83b4efe_1_376"/>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29" name="Google Shape;129;g341b83b4efe_1_376"/>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g341b83b4efe_1_376"/>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1" name="Google Shape;131;g341b83b4efe_1_376"/>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32" name="Google Shape;132;g341b83b4efe_1_376"/>
          <p:cNvSpPr txBox="1"/>
          <p:nvPr>
            <p:ph idx="1" type="body"/>
          </p:nvPr>
        </p:nvSpPr>
        <p:spPr>
          <a:xfrm>
            <a:off x="838200" y="1834538"/>
            <a:ext cx="10515600" cy="4389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Content">
  <p:cSld name="1_Three Content">
    <p:spTree>
      <p:nvGrpSpPr>
        <p:cNvPr id="133" name="Shape 133"/>
        <p:cNvGrpSpPr/>
        <p:nvPr/>
      </p:nvGrpSpPr>
      <p:grpSpPr>
        <a:xfrm>
          <a:off x="0" y="0"/>
          <a:ext cx="0" cy="0"/>
          <a:chOff x="0" y="0"/>
          <a:chExt cx="0" cy="0"/>
        </a:xfrm>
      </p:grpSpPr>
      <p:sp>
        <p:nvSpPr>
          <p:cNvPr id="134" name="Google Shape;134;g341b83b4efe_1_383"/>
          <p:cNvSpPr txBox="1"/>
          <p:nvPr>
            <p:ph type="title"/>
          </p:nvPr>
        </p:nvSpPr>
        <p:spPr>
          <a:xfrm>
            <a:off x="838200" y="365125"/>
            <a:ext cx="10487700" cy="811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341b83b4efe_1_383"/>
          <p:cNvSpPr/>
          <p:nvPr>
            <p:ph idx="2" type="pic"/>
          </p:nvPr>
        </p:nvSpPr>
        <p:spPr>
          <a:xfrm>
            <a:off x="838200" y="1361439"/>
            <a:ext cx="3370200" cy="3112500"/>
          </a:xfrm>
          <a:prstGeom prst="rect">
            <a:avLst/>
          </a:prstGeom>
          <a:noFill/>
          <a:ln>
            <a:noFill/>
          </a:ln>
        </p:spPr>
      </p:sp>
      <p:sp>
        <p:nvSpPr>
          <p:cNvPr id="136" name="Google Shape;136;g341b83b4efe_1_383"/>
          <p:cNvSpPr/>
          <p:nvPr>
            <p:ph idx="3" type="pic"/>
          </p:nvPr>
        </p:nvSpPr>
        <p:spPr>
          <a:xfrm>
            <a:off x="4392930" y="1361439"/>
            <a:ext cx="3370200" cy="3112500"/>
          </a:xfrm>
          <a:prstGeom prst="rect">
            <a:avLst/>
          </a:prstGeom>
          <a:noFill/>
          <a:ln>
            <a:noFill/>
          </a:ln>
        </p:spPr>
      </p:sp>
      <p:sp>
        <p:nvSpPr>
          <p:cNvPr id="137" name="Google Shape;137;g341b83b4efe_1_383"/>
          <p:cNvSpPr/>
          <p:nvPr>
            <p:ph idx="4" type="pic"/>
          </p:nvPr>
        </p:nvSpPr>
        <p:spPr>
          <a:xfrm>
            <a:off x="7970520" y="1361439"/>
            <a:ext cx="3370200" cy="3112500"/>
          </a:xfrm>
          <a:prstGeom prst="rect">
            <a:avLst/>
          </a:prstGeom>
          <a:noFill/>
          <a:ln>
            <a:noFill/>
          </a:ln>
        </p:spPr>
      </p:sp>
      <p:pic>
        <p:nvPicPr>
          <p:cNvPr descr="A picture containing text, sign, vector graphics&#10;&#10;Description automatically generated" id="138" name="Google Shape;138;g341b83b4efe_1_383"/>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39" name="Google Shape;139;g341b83b4efe_1_383"/>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40" name="Google Shape;140;g341b83b4efe_1_383"/>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1" name="Google Shape;141;g341b83b4efe_1_383"/>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42" name="Google Shape;142;g341b83b4efe_1_383"/>
          <p:cNvSpPr txBox="1"/>
          <p:nvPr>
            <p:ph idx="1" type="body"/>
          </p:nvPr>
        </p:nvSpPr>
        <p:spPr>
          <a:xfrm>
            <a:off x="838199" y="4658912"/>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17500" lvl="1" marL="914400" algn="l">
              <a:lnSpc>
                <a:spcPct val="90000"/>
              </a:lnSpc>
              <a:spcBef>
                <a:spcPts val="600"/>
              </a:spcBef>
              <a:spcAft>
                <a:spcPts val="0"/>
              </a:spcAft>
              <a:buSzPts val="1400"/>
              <a:buFont typeface="Courier New"/>
              <a:buChar char="o"/>
              <a:defRPr sz="14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 name="Google Shape;143;g341b83b4efe_1_383"/>
          <p:cNvSpPr txBox="1"/>
          <p:nvPr>
            <p:ph idx="5" type="body"/>
          </p:nvPr>
        </p:nvSpPr>
        <p:spPr>
          <a:xfrm>
            <a:off x="4392929" y="4634509"/>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g341b83b4efe_1_383"/>
          <p:cNvSpPr txBox="1"/>
          <p:nvPr>
            <p:ph idx="6" type="body"/>
          </p:nvPr>
        </p:nvSpPr>
        <p:spPr>
          <a:xfrm>
            <a:off x="7970520" y="4624043"/>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g341b83b4efe_0_3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g341b83b4efe_0_3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g341b83b4efe_0_3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Blue">
  <p:cSld name="Chart Blue">
    <p:spTree>
      <p:nvGrpSpPr>
        <p:cNvPr id="149" name="Shape 149"/>
        <p:cNvGrpSpPr/>
        <p:nvPr/>
      </p:nvGrpSpPr>
      <p:grpSpPr>
        <a:xfrm>
          <a:off x="0" y="0"/>
          <a:ext cx="0" cy="0"/>
          <a:chOff x="0" y="0"/>
          <a:chExt cx="0" cy="0"/>
        </a:xfrm>
      </p:grpSpPr>
      <p:sp>
        <p:nvSpPr>
          <p:cNvPr id="150" name="Google Shape;150;g341b83b4efe_0_3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g341b83b4efe_0_310"/>
          <p:cNvSpPr/>
          <p:nvPr>
            <p:ph idx="2" type="chart"/>
          </p:nvPr>
        </p:nvSpPr>
        <p:spPr>
          <a:xfrm>
            <a:off x="469900" y="469900"/>
            <a:ext cx="11295000" cy="5886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52" name="Shape 152"/>
        <p:cNvGrpSpPr/>
        <p:nvPr/>
      </p:nvGrpSpPr>
      <p:grpSpPr>
        <a:xfrm>
          <a:off x="0" y="0"/>
          <a:ext cx="0" cy="0"/>
          <a:chOff x="0" y="0"/>
          <a:chExt cx="0" cy="0"/>
        </a:xfrm>
      </p:grpSpPr>
      <p:sp>
        <p:nvSpPr>
          <p:cNvPr id="153" name="Google Shape;153;p46"/>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4" name="Google Shape;154;p46"/>
          <p:cNvSpPr txBox="1"/>
          <p:nvPr>
            <p:ph idx="1" type="body"/>
          </p:nvPr>
        </p:nvSpPr>
        <p:spPr>
          <a:xfrm>
            <a:off x="975360" y="365128"/>
            <a:ext cx="10515600" cy="6066153"/>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type="obj">
  <p:cSld name="OBJECT">
    <p:spTree>
      <p:nvGrpSpPr>
        <p:cNvPr id="27" name="Shape 27"/>
        <p:cNvGrpSpPr/>
        <p:nvPr/>
      </p:nvGrpSpPr>
      <p:grpSpPr>
        <a:xfrm>
          <a:off x="0" y="0"/>
          <a:ext cx="0" cy="0"/>
          <a:chOff x="0" y="0"/>
          <a:chExt cx="0" cy="0"/>
        </a:xfrm>
      </p:grpSpPr>
      <p:sp>
        <p:nvSpPr>
          <p:cNvPr id="28" name="Google Shape;28;p42"/>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2"/>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2"/>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ullets">
  <p:cSld name="Content with bullets">
    <p:spTree>
      <p:nvGrpSpPr>
        <p:cNvPr id="155" name="Shape 155"/>
        <p:cNvGrpSpPr/>
        <p:nvPr/>
      </p:nvGrpSpPr>
      <p:grpSpPr>
        <a:xfrm>
          <a:off x="0" y="0"/>
          <a:ext cx="0" cy="0"/>
          <a:chOff x="0" y="0"/>
          <a:chExt cx="0" cy="0"/>
        </a:xfrm>
      </p:grpSpPr>
      <p:sp>
        <p:nvSpPr>
          <p:cNvPr id="156" name="Google Shape;156;p47"/>
          <p:cNvSpPr txBox="1"/>
          <p:nvPr>
            <p:ph idx="1" type="body"/>
          </p:nvPr>
        </p:nvSpPr>
        <p:spPr>
          <a:xfrm>
            <a:off x="975360" y="365128"/>
            <a:ext cx="10515600" cy="5321297"/>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47"/>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showMasterSp="0">
  <p:cSld name="Divider Slide 2">
    <p:bg>
      <p:bgPr>
        <a:solidFill>
          <a:srgbClr val="D8D8D8"/>
        </a:solidFill>
      </p:bgPr>
    </p:bg>
    <p:spTree>
      <p:nvGrpSpPr>
        <p:cNvPr id="158" name="Shape 158"/>
        <p:cNvGrpSpPr/>
        <p:nvPr/>
      </p:nvGrpSpPr>
      <p:grpSpPr>
        <a:xfrm>
          <a:off x="0" y="0"/>
          <a:ext cx="0" cy="0"/>
          <a:chOff x="0" y="0"/>
          <a:chExt cx="0" cy="0"/>
        </a:xfrm>
      </p:grpSpPr>
      <p:sp>
        <p:nvSpPr>
          <p:cNvPr id="159" name="Google Shape;159;g35ff48e154f_1_268"/>
          <p:cNvSpPr txBox="1"/>
          <p:nvPr>
            <p:ph type="title"/>
          </p:nvPr>
        </p:nvSpPr>
        <p:spPr>
          <a:xfrm>
            <a:off x="503903" y="1141875"/>
            <a:ext cx="7027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Quattrocento San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35ff48e154f_1_268"/>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g35ff48e154f_1_268"/>
          <p:cNvSpPr/>
          <p:nvPr/>
        </p:nvSpPr>
        <p:spPr>
          <a:xfrm>
            <a:off x="9674939" y="-9832"/>
            <a:ext cx="25170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2" name="Google Shape;162;g35ff48e154f_1_268"/>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163" name="Google Shape;163;g35ff48e154f_1_268"/>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2">
  <p:cSld name="OBJECT_2_2">
    <p:bg>
      <p:bgPr>
        <a:solidFill>
          <a:srgbClr val="CDBA48"/>
        </a:solidFill>
      </p:bgPr>
    </p:bg>
    <p:spTree>
      <p:nvGrpSpPr>
        <p:cNvPr id="164" name="Shape 16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2" name="Shape 172"/>
        <p:cNvGrpSpPr/>
        <p:nvPr/>
      </p:nvGrpSpPr>
      <p:grpSpPr>
        <a:xfrm>
          <a:off x="0" y="0"/>
          <a:ext cx="0" cy="0"/>
          <a:chOff x="0" y="0"/>
          <a:chExt cx="0" cy="0"/>
        </a:xfrm>
      </p:grpSpPr>
      <p:sp>
        <p:nvSpPr>
          <p:cNvPr id="173" name="Google Shape;173;g3a6fcc4137f_0_242"/>
          <p:cNvSpPr/>
          <p:nvPr/>
        </p:nvSpPr>
        <p:spPr>
          <a:xfrm>
            <a:off x="0" y="-118745"/>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4" name="Google Shape;174;g3a6fcc4137f_0_242"/>
          <p:cNvSpPr/>
          <p:nvPr/>
        </p:nvSpPr>
        <p:spPr>
          <a:xfrm>
            <a:off x="0" y="6654800"/>
            <a:ext cx="12192000" cy="2031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75" name="Google Shape;175;g3a6fcc4137f_0_242"/>
          <p:cNvPicPr preferRelativeResize="0"/>
          <p:nvPr/>
        </p:nvPicPr>
        <p:blipFill rotWithShape="1">
          <a:blip r:embed="rId2">
            <a:alphaModFix amt="5000"/>
          </a:blip>
          <a:srcRect b="0" l="0" r="0" t="0"/>
          <a:stretch/>
        </p:blipFill>
        <p:spPr>
          <a:xfrm>
            <a:off x="529289" y="-304800"/>
            <a:ext cx="4765676" cy="6840857"/>
          </a:xfrm>
          <a:prstGeom prst="rect">
            <a:avLst/>
          </a:prstGeom>
          <a:noFill/>
          <a:ln>
            <a:noFill/>
          </a:ln>
        </p:spPr>
      </p:pic>
      <p:sp>
        <p:nvSpPr>
          <p:cNvPr id="176" name="Google Shape;176;g3a6fcc4137f_0_242"/>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594A5"/>
              </a:buClr>
              <a:buSzPts val="4200"/>
              <a:buFont typeface="Arial"/>
              <a:buNone/>
              <a:defRPr sz="4200">
                <a:solidFill>
                  <a:srgbClr val="7594A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g3a6fcc4137f_0_242"/>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8" name="Google Shape;178;g3a6fcc4137f_0_242"/>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179" name="Google Shape;179;g3a6fcc4137f_0_242"/>
          <p:cNvPicPr preferRelativeResize="0"/>
          <p:nvPr/>
        </p:nvPicPr>
        <p:blipFill rotWithShape="1">
          <a:blip r:embed="rId3">
            <a:alphaModFix/>
          </a:blip>
          <a:srcRect b="0" l="0" r="0" t="0"/>
          <a:stretch/>
        </p:blipFill>
        <p:spPr>
          <a:xfrm>
            <a:off x="772161" y="460257"/>
            <a:ext cx="3174626" cy="640080"/>
          </a:xfrm>
          <a:prstGeom prst="rect">
            <a:avLst/>
          </a:prstGeom>
          <a:noFill/>
          <a:ln>
            <a:noFill/>
          </a:ln>
        </p:spPr>
      </p:pic>
      <p:grpSp>
        <p:nvGrpSpPr>
          <p:cNvPr id="180" name="Google Shape;180;g3a6fcc4137f_0_242"/>
          <p:cNvGrpSpPr/>
          <p:nvPr/>
        </p:nvGrpSpPr>
        <p:grpSpPr>
          <a:xfrm>
            <a:off x="6678745" y="5565183"/>
            <a:ext cx="4496885" cy="642686"/>
            <a:chOff x="2788197" y="5792791"/>
            <a:chExt cx="5004323" cy="673745"/>
          </a:xfrm>
        </p:grpSpPr>
        <p:pic>
          <p:nvPicPr>
            <p:cNvPr id="181" name="Google Shape;181;g3a6fcc4137f_0_242"/>
            <p:cNvPicPr preferRelativeResize="0"/>
            <p:nvPr/>
          </p:nvPicPr>
          <p:blipFill rotWithShape="1">
            <a:blip r:embed="rId4">
              <a:alphaModFix/>
            </a:blip>
            <a:srcRect b="0" l="0" r="0" t="0"/>
            <a:stretch/>
          </p:blipFill>
          <p:spPr>
            <a:xfrm>
              <a:off x="7140375" y="5792791"/>
              <a:ext cx="652145" cy="652145"/>
            </a:xfrm>
            <a:prstGeom prst="rect">
              <a:avLst/>
            </a:prstGeom>
            <a:noFill/>
            <a:ln>
              <a:noFill/>
            </a:ln>
          </p:spPr>
        </p:pic>
        <p:pic>
          <p:nvPicPr>
            <p:cNvPr id="182" name="Google Shape;182;g3a6fcc4137f_0_242"/>
            <p:cNvPicPr preferRelativeResize="0"/>
            <p:nvPr/>
          </p:nvPicPr>
          <p:blipFill rotWithShape="1">
            <a:blip r:embed="rId5">
              <a:alphaModFix/>
            </a:blip>
            <a:srcRect b="0" l="0" r="0" t="0"/>
            <a:stretch/>
          </p:blipFill>
          <p:spPr>
            <a:xfrm>
              <a:off x="6272909" y="5814391"/>
              <a:ext cx="652145" cy="652145"/>
            </a:xfrm>
            <a:prstGeom prst="rect">
              <a:avLst/>
            </a:prstGeom>
            <a:noFill/>
            <a:ln>
              <a:noFill/>
            </a:ln>
          </p:spPr>
        </p:pic>
        <p:pic>
          <p:nvPicPr>
            <p:cNvPr id="183" name="Google Shape;183;g3a6fcc4137f_0_242"/>
            <p:cNvPicPr preferRelativeResize="0"/>
            <p:nvPr/>
          </p:nvPicPr>
          <p:blipFill rotWithShape="1">
            <a:blip r:embed="rId6">
              <a:alphaModFix/>
            </a:blip>
            <a:srcRect b="0" l="0" r="0" t="0"/>
            <a:stretch/>
          </p:blipFill>
          <p:spPr>
            <a:xfrm>
              <a:off x="2788197" y="5814391"/>
              <a:ext cx="652145" cy="652145"/>
            </a:xfrm>
            <a:prstGeom prst="rect">
              <a:avLst/>
            </a:prstGeom>
            <a:noFill/>
            <a:ln>
              <a:noFill/>
            </a:ln>
          </p:spPr>
        </p:pic>
        <p:pic>
          <p:nvPicPr>
            <p:cNvPr id="184" name="Google Shape;184;g3a6fcc4137f_0_242"/>
            <p:cNvPicPr preferRelativeResize="0"/>
            <p:nvPr/>
          </p:nvPicPr>
          <p:blipFill rotWithShape="1">
            <a:blip r:embed="rId7">
              <a:alphaModFix/>
            </a:blip>
            <a:srcRect b="0" l="0" r="0" t="0"/>
            <a:stretch/>
          </p:blipFill>
          <p:spPr>
            <a:xfrm>
              <a:off x="3659375" y="5814391"/>
              <a:ext cx="652145" cy="652145"/>
            </a:xfrm>
            <a:prstGeom prst="rect">
              <a:avLst/>
            </a:prstGeom>
            <a:noFill/>
            <a:ln>
              <a:noFill/>
            </a:ln>
          </p:spPr>
        </p:pic>
        <p:pic>
          <p:nvPicPr>
            <p:cNvPr id="185" name="Google Shape;185;g3a6fcc4137f_0_242"/>
            <p:cNvPicPr preferRelativeResize="0"/>
            <p:nvPr/>
          </p:nvPicPr>
          <p:blipFill rotWithShape="1">
            <a:blip r:embed="rId8">
              <a:alphaModFix/>
            </a:blip>
            <a:srcRect b="0" l="0" r="0" t="0"/>
            <a:stretch/>
          </p:blipFill>
          <p:spPr>
            <a:xfrm>
              <a:off x="4530553" y="5814391"/>
              <a:ext cx="652145" cy="652145"/>
            </a:xfrm>
            <a:prstGeom prst="rect">
              <a:avLst/>
            </a:prstGeom>
            <a:noFill/>
            <a:ln>
              <a:noFill/>
            </a:ln>
          </p:spPr>
        </p:pic>
        <p:pic>
          <p:nvPicPr>
            <p:cNvPr id="186" name="Google Shape;186;g3a6fcc4137f_0_242"/>
            <p:cNvPicPr preferRelativeResize="0"/>
            <p:nvPr/>
          </p:nvPicPr>
          <p:blipFill rotWithShape="1">
            <a:blip r:embed="rId9">
              <a:alphaModFix/>
            </a:blip>
            <a:srcRect b="0" l="0" r="0" t="0"/>
            <a:stretch/>
          </p:blipFill>
          <p:spPr>
            <a:xfrm>
              <a:off x="5401731" y="5814391"/>
              <a:ext cx="652145" cy="652145"/>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187" name="Shape 187"/>
        <p:cNvGrpSpPr/>
        <p:nvPr/>
      </p:nvGrpSpPr>
      <p:grpSpPr>
        <a:xfrm>
          <a:off x="0" y="0"/>
          <a:ext cx="0" cy="0"/>
          <a:chOff x="0" y="0"/>
          <a:chExt cx="0" cy="0"/>
        </a:xfrm>
      </p:grpSpPr>
      <p:sp>
        <p:nvSpPr>
          <p:cNvPr id="188" name="Google Shape;188;g3a6fcc4137f_0_257"/>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008D70"/>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g3a6fcc4137f_0_257"/>
          <p:cNvSpPr txBox="1"/>
          <p:nvPr>
            <p:ph idx="1" type="body"/>
          </p:nvPr>
        </p:nvSpPr>
        <p:spPr>
          <a:xfrm>
            <a:off x="975362" y="1645920"/>
            <a:ext cx="10509600" cy="4815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0" name="Google Shape;190;g3a6fcc4137f_0_257"/>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1" name="Google Shape;191;g3a6fcc4137f_0_257"/>
          <p:cNvSpPr txBox="1"/>
          <p:nvPr>
            <p:ph idx="2" type="body"/>
          </p:nvPr>
        </p:nvSpPr>
        <p:spPr>
          <a:xfrm>
            <a:off x="975362" y="1096966"/>
            <a:ext cx="10562100" cy="477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400"/>
              <a:buFont typeface="Arial"/>
              <a:buNone/>
              <a:defRPr b="1" sz="2400">
                <a:solidFill>
                  <a:srgbClr val="8E437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1" name="Shape 31"/>
        <p:cNvGrpSpPr/>
        <p:nvPr/>
      </p:nvGrpSpPr>
      <p:grpSpPr>
        <a:xfrm>
          <a:off x="0" y="0"/>
          <a:ext cx="0" cy="0"/>
          <a:chOff x="0" y="0"/>
          <a:chExt cx="0" cy="0"/>
        </a:xfrm>
      </p:grpSpPr>
      <p:sp>
        <p:nvSpPr>
          <p:cNvPr id="32" name="Google Shape;32;p43"/>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 name="Google Shape;33;p43"/>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34" name="Google Shape;34;p43"/>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35" name="Google Shape;35;p43"/>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43"/>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clipart&#10;&#10;Description automatically generated" id="37" name="Google Shape;37;p43"/>
          <p:cNvPicPr preferRelativeResize="0"/>
          <p:nvPr/>
        </p:nvPicPr>
        <p:blipFill rotWithShape="1">
          <a:blip r:embed="rId3">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IMAGE-Izq+TEXT">
  <p:cSld name="1-IMAGE-Izq+TEXT">
    <p:spTree>
      <p:nvGrpSpPr>
        <p:cNvPr id="38" name="Shape 38"/>
        <p:cNvGrpSpPr/>
        <p:nvPr/>
      </p:nvGrpSpPr>
      <p:grpSpPr>
        <a:xfrm>
          <a:off x="0" y="0"/>
          <a:ext cx="0" cy="0"/>
          <a:chOff x="0" y="0"/>
          <a:chExt cx="0" cy="0"/>
        </a:xfrm>
      </p:grpSpPr>
      <p:sp>
        <p:nvSpPr>
          <p:cNvPr id="39" name="Google Shape;39;g341b83b4efe_0_313"/>
          <p:cNvSpPr/>
          <p:nvPr>
            <p:ph idx="2" type="pic"/>
          </p:nvPr>
        </p:nvSpPr>
        <p:spPr>
          <a:xfrm>
            <a:off x="0" y="0"/>
            <a:ext cx="5676900" cy="6858000"/>
          </a:xfrm>
          <a:prstGeom prst="rect">
            <a:avLst/>
          </a:prstGeom>
          <a:noFill/>
          <a:ln>
            <a:noFill/>
          </a:ln>
        </p:spPr>
      </p:sp>
      <p:sp>
        <p:nvSpPr>
          <p:cNvPr id="40" name="Google Shape;40;g341b83b4efe_0_313"/>
          <p:cNvSpPr txBox="1"/>
          <p:nvPr>
            <p:ph type="title"/>
          </p:nvPr>
        </p:nvSpPr>
        <p:spPr>
          <a:xfrm>
            <a:off x="458808" y="483269"/>
            <a:ext cx="1641300" cy="246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18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1" name="Google Shape;41;g341b83b4efe_0_313"/>
          <p:cNvCxnSpPr/>
          <p:nvPr/>
        </p:nvCxnSpPr>
        <p:spPr>
          <a:xfrm>
            <a:off x="381000" y="422847"/>
            <a:ext cx="0" cy="393600"/>
          </a:xfrm>
          <a:prstGeom prst="straightConnector1">
            <a:avLst/>
          </a:prstGeom>
          <a:noFill/>
          <a:ln cap="flat" cmpd="sng" w="38100">
            <a:solidFill>
              <a:schemeClr val="accent2"/>
            </a:solidFill>
            <a:prstDash val="solid"/>
            <a:miter lim="800000"/>
            <a:headEnd len="sm" w="sm" type="none"/>
            <a:tailEnd len="sm" w="sm" type="none"/>
          </a:ln>
        </p:spPr>
      </p:cxnSp>
      <p:sp>
        <p:nvSpPr>
          <p:cNvPr id="42" name="Google Shape;42;g341b83b4efe_0_313"/>
          <p:cNvSpPr txBox="1"/>
          <p:nvPr>
            <p:ph idx="1" type="body"/>
          </p:nvPr>
        </p:nvSpPr>
        <p:spPr>
          <a:xfrm>
            <a:off x="6566474" y="1619250"/>
            <a:ext cx="2799900" cy="349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g341b83b4efe_0_313"/>
          <p:cNvSpPr txBox="1"/>
          <p:nvPr>
            <p:ph idx="3" type="body"/>
          </p:nvPr>
        </p:nvSpPr>
        <p:spPr>
          <a:xfrm>
            <a:off x="6566474" y="1955800"/>
            <a:ext cx="2799900" cy="34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i="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341b83b4efe_0_313"/>
          <p:cNvSpPr txBox="1"/>
          <p:nvPr>
            <p:ph idx="4" type="body"/>
          </p:nvPr>
        </p:nvSpPr>
        <p:spPr>
          <a:xfrm>
            <a:off x="6565899" y="2698750"/>
            <a:ext cx="4831800" cy="2640000"/>
          </a:xfrm>
          <a:prstGeom prst="rect">
            <a:avLst/>
          </a:prstGeom>
          <a:noFill/>
          <a:ln>
            <a:noFill/>
          </a:ln>
        </p:spPr>
        <p:txBody>
          <a:bodyPr anchorCtr="0" anchor="t" bIns="45700" lIns="91425" spcFirstLastPara="1" rIns="91425" wrap="square" tIns="45700">
            <a:noAutofit/>
          </a:bodyPr>
          <a:lstStyle>
            <a:lvl1pPr indent="-228600" lvl="0" marL="457200" algn="l">
              <a:lnSpc>
                <a:spcPct val="162000"/>
              </a:lnSpc>
              <a:spcBef>
                <a:spcPts val="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341b83b4efe_0_313"/>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46" name="Shape 46"/>
        <p:cNvGrpSpPr/>
        <p:nvPr/>
      </p:nvGrpSpPr>
      <p:grpSpPr>
        <a:xfrm>
          <a:off x="0" y="0"/>
          <a:ext cx="0" cy="0"/>
          <a:chOff x="0" y="0"/>
          <a:chExt cx="0" cy="0"/>
        </a:xfrm>
      </p:grpSpPr>
      <p:sp>
        <p:nvSpPr>
          <p:cNvPr id="47" name="Google Shape;47;p44"/>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 name="Google Shape;48;p44"/>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49" name="Google Shape;49;p44"/>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50" name="Google Shape;50;p44"/>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44"/>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44"/>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53" name="Google Shape;53;p44"/>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54" name="Google Shape;54;p44"/>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55" name="Google Shape;55;p44"/>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56" name="Google Shape;56;p44"/>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57" name="Shape 57"/>
        <p:cNvGrpSpPr/>
        <p:nvPr/>
      </p:nvGrpSpPr>
      <p:grpSpPr>
        <a:xfrm>
          <a:off x="0" y="0"/>
          <a:ext cx="0" cy="0"/>
          <a:chOff x="0" y="0"/>
          <a:chExt cx="0" cy="0"/>
        </a:xfrm>
      </p:grpSpPr>
      <p:sp>
        <p:nvSpPr>
          <p:cNvPr id="58" name="Google Shape;58;p45"/>
          <p:cNvSpPr txBox="1"/>
          <p:nvPr>
            <p:ph type="title"/>
          </p:nvPr>
        </p:nvSpPr>
        <p:spPr>
          <a:xfrm>
            <a:off x="975360" y="365129"/>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3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5"/>
          <p:cNvSpPr txBox="1"/>
          <p:nvPr>
            <p:ph idx="1" type="body"/>
          </p:nvPr>
        </p:nvSpPr>
        <p:spPr>
          <a:xfrm>
            <a:off x="975361" y="1280160"/>
            <a:ext cx="10509503" cy="481584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45"/>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howMasterSp="0">
  <p:cSld name="Title Slide ">
    <p:spTree>
      <p:nvGrpSpPr>
        <p:cNvPr id="61" name="Shape 61"/>
        <p:cNvGrpSpPr/>
        <p:nvPr/>
      </p:nvGrpSpPr>
      <p:grpSpPr>
        <a:xfrm>
          <a:off x="0" y="0"/>
          <a:ext cx="0" cy="0"/>
          <a:chOff x="0" y="0"/>
          <a:chExt cx="0" cy="0"/>
        </a:xfrm>
      </p:grpSpPr>
      <p:sp>
        <p:nvSpPr>
          <p:cNvPr id="62" name="Google Shape;62;g35ff48e154f_1_233"/>
          <p:cNvSpPr txBox="1"/>
          <p:nvPr>
            <p:ph idx="1" type="subTitle"/>
          </p:nvPr>
        </p:nvSpPr>
        <p:spPr>
          <a:xfrm>
            <a:off x="1062367" y="2048450"/>
            <a:ext cx="9144000" cy="1076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3" name="Google Shape;63;g35ff48e154f_1_233"/>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 name="Google Shape;64;g35ff48e154f_1_233"/>
          <p:cNvSpPr txBox="1"/>
          <p:nvPr>
            <p:ph type="title"/>
          </p:nvPr>
        </p:nvSpPr>
        <p:spPr>
          <a:xfrm>
            <a:off x="1003916" y="675860"/>
            <a:ext cx="10515600" cy="1325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369"/>
              </a:buClr>
              <a:buSzPts val="3200"/>
              <a:buFont typeface="Play"/>
              <a:buNone/>
              <a:defRPr>
                <a:solidFill>
                  <a:srgbClr val="006369"/>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5" name="Google Shape;65;g35ff48e154f_1_233"/>
          <p:cNvCxnSpPr/>
          <p:nvPr/>
        </p:nvCxnSpPr>
        <p:spPr>
          <a:xfrm>
            <a:off x="9682140" y="5987598"/>
            <a:ext cx="0" cy="525300"/>
          </a:xfrm>
          <a:prstGeom prst="straightConnector1">
            <a:avLst/>
          </a:prstGeom>
          <a:noFill/>
          <a:ln cap="flat" cmpd="sng" w="9525">
            <a:solidFill>
              <a:srgbClr val="D0D0D2"/>
            </a:solidFill>
            <a:prstDash val="solid"/>
            <a:miter lim="800000"/>
            <a:headEnd len="sm" w="sm" type="none"/>
            <a:tailEnd len="sm" w="sm" type="none"/>
          </a:ln>
        </p:spPr>
      </p:cxnSp>
      <p:pic>
        <p:nvPicPr>
          <p:cNvPr id="66" name="Google Shape;66;g35ff48e154f_1_233"/>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67" name="Google Shape;67;g35ff48e154f_1_233"/>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Left - Compact">
  <p:cSld name="Text and Photo Left - Compact">
    <p:spTree>
      <p:nvGrpSpPr>
        <p:cNvPr id="68" name="Shape 68"/>
        <p:cNvGrpSpPr/>
        <p:nvPr/>
      </p:nvGrpSpPr>
      <p:grpSpPr>
        <a:xfrm>
          <a:off x="0" y="0"/>
          <a:ext cx="0" cy="0"/>
          <a:chOff x="0" y="0"/>
          <a:chExt cx="0" cy="0"/>
        </a:xfrm>
      </p:grpSpPr>
      <p:sp>
        <p:nvSpPr>
          <p:cNvPr id="69" name="Google Shape;69;g35ff48e154f_1_240"/>
          <p:cNvSpPr/>
          <p:nvPr>
            <p:ph idx="2" type="pic"/>
          </p:nvPr>
        </p:nvSpPr>
        <p:spPr>
          <a:xfrm>
            <a:off x="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70" name="Google Shape;70;g35ff48e154f_1_240"/>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35ff48e154f_1_240"/>
          <p:cNvSpPr txBox="1"/>
          <p:nvPr>
            <p:ph type="title"/>
          </p:nvPr>
        </p:nvSpPr>
        <p:spPr>
          <a:xfrm>
            <a:off x="640080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35ff48e154f_1_240"/>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g35ff48e154f_1_240"/>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g35ff48e154f_1_240"/>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Extra Compact">
  <p:cSld name="Text and Photo Right - Extra Compact">
    <p:spTree>
      <p:nvGrpSpPr>
        <p:cNvPr id="75" name="Shape 75"/>
        <p:cNvGrpSpPr/>
        <p:nvPr/>
      </p:nvGrpSpPr>
      <p:grpSpPr>
        <a:xfrm>
          <a:off x="0" y="0"/>
          <a:ext cx="0" cy="0"/>
          <a:chOff x="0" y="0"/>
          <a:chExt cx="0" cy="0"/>
        </a:xfrm>
      </p:grpSpPr>
      <p:sp>
        <p:nvSpPr>
          <p:cNvPr id="76" name="Google Shape;76;g35ff48e154f_1_247"/>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77" name="Google Shape;77;g35ff48e154f_1_247"/>
          <p:cNvSpPr txBox="1"/>
          <p:nvPr>
            <p:ph idx="1" type="body"/>
          </p:nvPr>
        </p:nvSpPr>
        <p:spPr>
          <a:xfrm>
            <a:off x="274319" y="914400"/>
            <a:ext cx="5486400" cy="5303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g35ff48e154f_1_247"/>
          <p:cNvSpPr txBox="1"/>
          <p:nvPr>
            <p:ph type="title"/>
          </p:nvPr>
        </p:nvSpPr>
        <p:spPr>
          <a:xfrm>
            <a:off x="274320" y="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35ff48e154f_1_247"/>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g35ff48e154f_1_247"/>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1" name="Google Shape;81;g35ff48e154f_1_247"/>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marR="0" rtl="0" algn="l">
              <a:lnSpc>
                <a:spcPct val="90000"/>
              </a:lnSpc>
              <a:spcBef>
                <a:spcPts val="0"/>
              </a:spcBef>
              <a:spcAft>
                <a:spcPts val="0"/>
              </a:spcAft>
              <a:buClr>
                <a:srgbClr val="A4BF60"/>
              </a:buClr>
              <a:buSzPts val="3400"/>
              <a:buFont typeface="Arial"/>
              <a:buNone/>
              <a:defRPr b="0" i="0" sz="3400" u="none" cap="none" strike="noStrike">
                <a:solidFill>
                  <a:srgbClr val="A4BF6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marR="0" rtl="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100000"/>
              </a:lnSpc>
              <a:spcBef>
                <a:spcPts val="60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0"/>
              </a:spcBef>
              <a:spcAft>
                <a:spcPts val="0"/>
              </a:spcAft>
              <a:buClr>
                <a:srgbClr val="A4BF60"/>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40"/>
          <p:cNvSpPr/>
          <p:nvPr/>
        </p:nvSpPr>
        <p:spPr>
          <a:xfrm>
            <a:off x="0" y="0"/>
            <a:ext cx="555413" cy="66548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 name="Google Shape;13;p40"/>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 name="Google Shape;14;p40"/>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g3a6fcc4137f_0_235"/>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marR="0" algn="l">
              <a:lnSpc>
                <a:spcPct val="90000"/>
              </a:lnSpc>
              <a:spcBef>
                <a:spcPts val="0"/>
              </a:spcBef>
              <a:spcAft>
                <a:spcPts val="0"/>
              </a:spcAft>
              <a:buClr>
                <a:srgbClr val="008D70"/>
              </a:buClr>
              <a:buSzPts val="3400"/>
              <a:buFont typeface="Arial"/>
              <a:buNone/>
              <a:defRPr b="0" i="0" sz="3400" u="none" cap="none" strike="noStrike">
                <a:solidFill>
                  <a:srgbClr val="008D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7" name="Google Shape;167;g3a6fcc4137f_0_235"/>
          <p:cNvSpPr/>
          <p:nvPr/>
        </p:nvSpPr>
        <p:spPr>
          <a:xfrm>
            <a:off x="0" y="0"/>
            <a:ext cx="555300" cy="66549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8" name="Google Shape;168;g3a6fcc4137f_0_235"/>
          <p:cNvSpPr/>
          <p:nvPr/>
        </p:nvSpPr>
        <p:spPr>
          <a:xfrm>
            <a:off x="0" y="6654800"/>
            <a:ext cx="12192000" cy="203100"/>
          </a:xfrm>
          <a:prstGeom prst="rect">
            <a:avLst/>
          </a:prstGeom>
          <a:solidFill>
            <a:srgbClr val="008D7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9" name="Google Shape;169;g3a6fcc4137f_0_235"/>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lvl1pPr indent="0" lvl="0" marL="0" marR="0" algn="r">
              <a:spcBef>
                <a:spcPts val="0"/>
              </a:spcBef>
              <a:buNone/>
              <a:defRPr b="1" i="0" sz="800" u="none" cap="none" strike="noStrike">
                <a:solidFill>
                  <a:schemeClr val="lt1"/>
                </a:solidFill>
                <a:latin typeface="Arial"/>
                <a:ea typeface="Arial"/>
                <a:cs typeface="Arial"/>
                <a:sym typeface="Arial"/>
              </a:defRPr>
            </a:lvl1pPr>
            <a:lvl2pPr indent="0" lvl="1" marL="0" marR="0" algn="r">
              <a:spcBef>
                <a:spcPts val="0"/>
              </a:spcBef>
              <a:buNone/>
              <a:defRPr b="1" i="0" sz="800" u="none" cap="none" strike="noStrike">
                <a:solidFill>
                  <a:schemeClr val="lt1"/>
                </a:solidFill>
                <a:latin typeface="Arial"/>
                <a:ea typeface="Arial"/>
                <a:cs typeface="Arial"/>
                <a:sym typeface="Arial"/>
              </a:defRPr>
            </a:lvl2pPr>
            <a:lvl3pPr indent="0" lvl="2" marL="0" marR="0" algn="r">
              <a:spcBef>
                <a:spcPts val="0"/>
              </a:spcBef>
              <a:buNone/>
              <a:defRPr b="1" i="0" sz="800" u="none" cap="none" strike="noStrike">
                <a:solidFill>
                  <a:schemeClr val="lt1"/>
                </a:solidFill>
                <a:latin typeface="Arial"/>
                <a:ea typeface="Arial"/>
                <a:cs typeface="Arial"/>
                <a:sym typeface="Arial"/>
              </a:defRPr>
            </a:lvl3pPr>
            <a:lvl4pPr indent="0" lvl="3" marL="0" marR="0" algn="r">
              <a:spcBef>
                <a:spcPts val="0"/>
              </a:spcBef>
              <a:buNone/>
              <a:defRPr b="1" i="0" sz="800" u="none" cap="none" strike="noStrike">
                <a:solidFill>
                  <a:schemeClr val="lt1"/>
                </a:solidFill>
                <a:latin typeface="Arial"/>
                <a:ea typeface="Arial"/>
                <a:cs typeface="Arial"/>
                <a:sym typeface="Arial"/>
              </a:defRPr>
            </a:lvl4pPr>
            <a:lvl5pPr indent="0" lvl="4" marL="0" marR="0" algn="r">
              <a:spcBef>
                <a:spcPts val="0"/>
              </a:spcBef>
              <a:buNone/>
              <a:defRPr b="1" i="0" sz="800" u="none" cap="none" strike="noStrike">
                <a:solidFill>
                  <a:schemeClr val="lt1"/>
                </a:solidFill>
                <a:latin typeface="Arial"/>
                <a:ea typeface="Arial"/>
                <a:cs typeface="Arial"/>
                <a:sym typeface="Arial"/>
              </a:defRPr>
            </a:lvl5pPr>
            <a:lvl6pPr indent="0" lvl="5" marL="0" marR="0" algn="r">
              <a:spcBef>
                <a:spcPts val="0"/>
              </a:spcBef>
              <a:buNone/>
              <a:defRPr b="1" i="0" sz="800" u="none" cap="none" strike="noStrike">
                <a:solidFill>
                  <a:schemeClr val="lt1"/>
                </a:solidFill>
                <a:latin typeface="Arial"/>
                <a:ea typeface="Arial"/>
                <a:cs typeface="Arial"/>
                <a:sym typeface="Arial"/>
              </a:defRPr>
            </a:lvl6pPr>
            <a:lvl7pPr indent="0" lvl="6" marL="0" marR="0" algn="r">
              <a:spcBef>
                <a:spcPts val="0"/>
              </a:spcBef>
              <a:buNone/>
              <a:defRPr b="1" i="0" sz="800" u="none" cap="none" strike="noStrike">
                <a:solidFill>
                  <a:schemeClr val="lt1"/>
                </a:solidFill>
                <a:latin typeface="Arial"/>
                <a:ea typeface="Arial"/>
                <a:cs typeface="Arial"/>
                <a:sym typeface="Arial"/>
              </a:defRPr>
            </a:lvl7pPr>
            <a:lvl8pPr indent="0" lvl="7" marL="0" marR="0" algn="r">
              <a:spcBef>
                <a:spcPts val="0"/>
              </a:spcBef>
              <a:buNone/>
              <a:defRPr b="1" i="0" sz="800" u="none" cap="none" strike="noStrike">
                <a:solidFill>
                  <a:schemeClr val="lt1"/>
                </a:solidFill>
                <a:latin typeface="Arial"/>
                <a:ea typeface="Arial"/>
                <a:cs typeface="Arial"/>
                <a:sym typeface="Arial"/>
              </a:defRPr>
            </a:lvl8pPr>
            <a:lvl9pPr indent="0" lvl="8" marL="0" marR="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0" name="Google Shape;170;g3a6fcc4137f_0_235"/>
          <p:cNvSpPr txBox="1"/>
          <p:nvPr>
            <p:ph idx="1" type="body"/>
          </p:nvPr>
        </p:nvSpPr>
        <p:spPr>
          <a:xfrm>
            <a:off x="975360" y="1280162"/>
            <a:ext cx="10515600" cy="5039400"/>
          </a:xfrm>
          <a:prstGeom prst="rect">
            <a:avLst/>
          </a:prstGeom>
          <a:noFill/>
          <a:ln>
            <a:noFill/>
          </a:ln>
        </p:spPr>
        <p:txBody>
          <a:bodyPr anchorCtr="0" anchor="t" bIns="0" lIns="91425" spcFirstLastPara="1" rIns="91425" wrap="square" tIns="0">
            <a:noAutofit/>
          </a:bodyPr>
          <a:lstStyle>
            <a:lvl1pPr indent="-228600" lvl="0" marL="457200" marR="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algn="l">
              <a:lnSpc>
                <a:spcPct val="100000"/>
              </a:lnSpc>
              <a:spcBef>
                <a:spcPts val="60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rgbClr val="008D70"/>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drawing of a cartoon character&#10;&#10;Description automatically generated" id="171" name="Google Shape;171;g3a6fcc4137f_0_235"/>
          <p:cNvPicPr preferRelativeResize="0"/>
          <p:nvPr/>
        </p:nvPicPr>
        <p:blipFill rotWithShape="1">
          <a:blip r:embed="rId1">
            <a:alphaModFix/>
          </a:blip>
          <a:srcRect b="0" l="0" r="0" t="0"/>
          <a:stretch/>
        </p:blipFill>
        <p:spPr>
          <a:xfrm>
            <a:off x="268562" y="6025828"/>
            <a:ext cx="487045" cy="48704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2"/>
    <p:sldLayoutId id="214748367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3.png"/><Relationship Id="rId13" Type="http://schemas.openxmlformats.org/officeDocument/2006/relationships/image" Target="../media/image36.pn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3a6fcc4137f_0_229"/>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spcBef>
                <a:spcPts val="0"/>
              </a:spcBef>
              <a:spcAft>
                <a:spcPts val="0"/>
              </a:spcAft>
              <a:buClr>
                <a:srgbClr val="DAE2E6"/>
              </a:buClr>
              <a:buSzPts val="4200"/>
              <a:buFont typeface="Arial"/>
              <a:buNone/>
            </a:pPr>
            <a:r>
              <a:rPr lang="en-US">
                <a:solidFill>
                  <a:srgbClr val="DAE2E6"/>
                </a:solidFill>
              </a:rPr>
              <a:t>SoCalREN Q4 2025 Regional Workforce Alliance Meeting </a:t>
            </a:r>
            <a:endParaRPr i="1">
              <a:solidFill>
                <a:srgbClr val="DAE2E6"/>
              </a:solidFill>
            </a:endParaRPr>
          </a:p>
          <a:p>
            <a:pPr indent="0" lvl="0" marL="0" rtl="0" algn="r">
              <a:lnSpc>
                <a:spcPct val="90000"/>
              </a:lnSpc>
              <a:spcBef>
                <a:spcPts val="0"/>
              </a:spcBef>
              <a:spcAft>
                <a:spcPts val="0"/>
              </a:spcAft>
              <a:buClr>
                <a:srgbClr val="7594A5"/>
              </a:buClr>
              <a:buSzPts val="4200"/>
              <a:buFont typeface="Arial"/>
              <a:buNone/>
            </a:pPr>
            <a:r>
              <a:t/>
            </a:r>
            <a:endParaRPr/>
          </a:p>
        </p:txBody>
      </p:sp>
      <p:sp>
        <p:nvSpPr>
          <p:cNvPr id="197" name="Google Shape;197;g3a6fcc4137f_0_229"/>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p>
            <a:pPr indent="0" lvl="0" marL="0" rtl="0" algn="r">
              <a:spcBef>
                <a:spcPts val="0"/>
              </a:spcBef>
              <a:spcAft>
                <a:spcPts val="0"/>
              </a:spcAft>
              <a:buSzPts val="2400"/>
              <a:buFont typeface="Arial"/>
              <a:buNone/>
            </a:pPr>
            <a:r>
              <a:rPr lang="en-US"/>
              <a:t>December 17, 2025</a:t>
            </a:r>
            <a:endParaRPr/>
          </a:p>
          <a:p>
            <a:pPr indent="0" lvl="0" marL="0" rtl="0" algn="r">
              <a:spcBef>
                <a:spcPts val="0"/>
              </a:spcBef>
              <a:spcAft>
                <a:spcPts val="0"/>
              </a:spcAft>
              <a:buSzPts val="2400"/>
              <a:buFont typeface="Arial"/>
              <a:buNone/>
            </a:pPr>
            <a:r>
              <a:rPr lang="en-US"/>
              <a:t>Woodbury University, Burbank, CA</a:t>
            </a:r>
            <a:endParaRPr/>
          </a:p>
          <a:p>
            <a:pPr indent="0" lvl="0" marL="0" rtl="0" algn="r">
              <a:lnSpc>
                <a:spcPct val="100000"/>
              </a:lnSpc>
              <a:spcBef>
                <a:spcPts val="0"/>
              </a:spcBef>
              <a:spcAft>
                <a:spcPts val="0"/>
              </a:spcAft>
              <a:buSzPts val="2400"/>
              <a:buFont typeface="Arial"/>
              <a:buNone/>
            </a:pPr>
            <a:r>
              <a:t/>
            </a:r>
            <a:endParaRPr/>
          </a:p>
        </p:txBody>
      </p:sp>
      <p:sp>
        <p:nvSpPr>
          <p:cNvPr id="198" name="Google Shape;198;g3a6fcc4137f_0_229"/>
          <p:cNvSpPr txBox="1"/>
          <p:nvPr>
            <p:ph idx="12" type="sldNum"/>
          </p:nvPr>
        </p:nvSpPr>
        <p:spPr>
          <a:xfrm>
            <a:off x="10438555" y="6654800"/>
            <a:ext cx="977100" cy="203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37ff5f162a2_0_6"/>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Q&amp;A</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7e1c3b218c_0_554"/>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Program Spotlight - Woodbury University</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3a6fcc4137f_0_268"/>
          <p:cNvSpPr txBox="1"/>
          <p:nvPr>
            <p:ph type="ctrTitle"/>
          </p:nvPr>
        </p:nvSpPr>
        <p:spPr>
          <a:xfrm>
            <a:off x="772160" y="1828823"/>
            <a:ext cx="10581600" cy="1600200"/>
          </a:xfrm>
          <a:prstGeom prst="rect">
            <a:avLst/>
          </a:prstGeom>
        </p:spPr>
        <p:txBody>
          <a:bodyPr anchorCtr="0" anchor="b" bIns="0" lIns="91425" spcFirstLastPara="1" rIns="91425" wrap="square" tIns="0">
            <a:noAutofit/>
          </a:bodyPr>
          <a:lstStyle/>
          <a:p>
            <a:pPr indent="0" lvl="0" marL="0" rtl="0" algn="r">
              <a:spcBef>
                <a:spcPts val="0"/>
              </a:spcBef>
              <a:spcAft>
                <a:spcPts val="0"/>
              </a:spcAft>
              <a:buNone/>
            </a:pPr>
            <a:r>
              <a:rPr b="1" lang="en-US"/>
              <a:t>Closing Remarks - Ben Stapleton</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a71fc6b372_0_0"/>
          <p:cNvSpPr txBox="1"/>
          <p:nvPr>
            <p:ph type="title"/>
          </p:nvPr>
        </p:nvSpPr>
        <p:spPr>
          <a:xfrm>
            <a:off x="975360" y="27931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b="1" lang="en-US">
                <a:solidFill>
                  <a:srgbClr val="008D70"/>
                </a:solidFill>
              </a:rPr>
              <a:t>High Demand Skills and Knowledge </a:t>
            </a:r>
            <a:endParaRPr b="1">
              <a:solidFill>
                <a:srgbClr val="008D70"/>
              </a:solidFill>
            </a:endParaRPr>
          </a:p>
          <a:p>
            <a:pPr indent="0" lvl="0" marL="0" rtl="0" algn="l">
              <a:spcBef>
                <a:spcPts val="0"/>
              </a:spcBef>
              <a:spcAft>
                <a:spcPts val="0"/>
              </a:spcAft>
              <a:buNone/>
            </a:pPr>
            <a:r>
              <a:t/>
            </a:r>
            <a:endParaRPr b="1">
              <a:solidFill>
                <a:srgbClr val="008D70"/>
              </a:solidFill>
            </a:endParaRPr>
          </a:p>
        </p:txBody>
      </p:sp>
      <p:sp>
        <p:nvSpPr>
          <p:cNvPr id="295" name="Google Shape;295;g3a71fc6b372_0_0"/>
          <p:cNvSpPr txBox="1"/>
          <p:nvPr>
            <p:ph idx="1" type="body"/>
          </p:nvPr>
        </p:nvSpPr>
        <p:spPr>
          <a:xfrm>
            <a:off x="975350" y="859200"/>
            <a:ext cx="10741500" cy="5373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b="1" lang="en-US" sz="2100"/>
              <a:t>High Demand Skills and Knowledge at the Intersection of Energy and </a:t>
            </a:r>
            <a:r>
              <a:rPr b="1" lang="en-US" sz="2100"/>
              <a:t>Entertainment</a:t>
            </a:r>
            <a:endParaRPr b="1" sz="2100"/>
          </a:p>
          <a:p>
            <a:pPr indent="0" lvl="0" marL="0" rtl="0" algn="l">
              <a:spcBef>
                <a:spcPts val="0"/>
              </a:spcBef>
              <a:spcAft>
                <a:spcPts val="0"/>
              </a:spcAft>
              <a:buNone/>
            </a:pPr>
            <a:r>
              <a:t/>
            </a:r>
            <a:endParaRPr b="1"/>
          </a:p>
          <a:p>
            <a:pPr indent="-330200" lvl="0" marL="457200" rtl="0" algn="l">
              <a:spcBef>
                <a:spcPts val="0"/>
              </a:spcBef>
              <a:spcAft>
                <a:spcPts val="0"/>
              </a:spcAft>
              <a:buSzPts val="1600"/>
              <a:buChar char="●"/>
            </a:pPr>
            <a:r>
              <a:rPr lang="en-US" sz="1800"/>
              <a:t>Green Building Science </a:t>
            </a:r>
            <a:endParaRPr sz="1800"/>
          </a:p>
          <a:p>
            <a:pPr indent="-330200" lvl="0" marL="457200" rtl="0" algn="l">
              <a:spcBef>
                <a:spcPts val="0"/>
              </a:spcBef>
              <a:spcAft>
                <a:spcPts val="0"/>
              </a:spcAft>
              <a:buSzPts val="1600"/>
              <a:buChar char="●"/>
            </a:pPr>
            <a:r>
              <a:rPr lang="en-US" sz="1800"/>
              <a:t>Facilities and Building Operations </a:t>
            </a:r>
            <a:endParaRPr sz="1800"/>
          </a:p>
          <a:p>
            <a:pPr indent="-330200" lvl="0" marL="457200" rtl="0" algn="l">
              <a:spcBef>
                <a:spcPts val="0"/>
              </a:spcBef>
              <a:spcAft>
                <a:spcPts val="0"/>
              </a:spcAft>
              <a:buSzPts val="1600"/>
              <a:buChar char="●"/>
            </a:pPr>
            <a:r>
              <a:rPr lang="en-US" sz="1800"/>
              <a:t>HVAC Installation and Maintenance</a:t>
            </a:r>
            <a:endParaRPr sz="1800"/>
          </a:p>
          <a:p>
            <a:pPr indent="-330200" lvl="0" marL="457200" rtl="0" algn="l">
              <a:spcBef>
                <a:spcPts val="0"/>
              </a:spcBef>
              <a:spcAft>
                <a:spcPts val="0"/>
              </a:spcAft>
              <a:buSzPts val="1600"/>
              <a:buChar char="●"/>
            </a:pPr>
            <a:r>
              <a:rPr lang="en-US" sz="1800"/>
              <a:t>Energy Modeling </a:t>
            </a:r>
            <a:endParaRPr sz="1800"/>
          </a:p>
          <a:p>
            <a:pPr indent="-330200" lvl="0" marL="457200" rtl="0" algn="l">
              <a:spcBef>
                <a:spcPts val="0"/>
              </a:spcBef>
              <a:spcAft>
                <a:spcPts val="0"/>
              </a:spcAft>
              <a:buSzPts val="1600"/>
              <a:buChar char="●"/>
            </a:pPr>
            <a:r>
              <a:rPr lang="en-US" sz="1800"/>
              <a:t>Sustainability Planning </a:t>
            </a:r>
            <a:endParaRPr sz="1800"/>
          </a:p>
          <a:p>
            <a:pPr indent="-342900" lvl="0" marL="457200" rtl="0" algn="l">
              <a:spcBef>
                <a:spcPts val="0"/>
              </a:spcBef>
              <a:spcAft>
                <a:spcPts val="0"/>
              </a:spcAft>
              <a:buSzPts val="1800"/>
              <a:buChar char="●"/>
            </a:pPr>
            <a:r>
              <a:rPr lang="en-US" sz="1800"/>
              <a:t>Procurement </a:t>
            </a:r>
            <a:endParaRPr sz="1800"/>
          </a:p>
          <a:p>
            <a:pPr indent="-330200" lvl="0" marL="457200" rtl="0" algn="l">
              <a:spcBef>
                <a:spcPts val="0"/>
              </a:spcBef>
              <a:spcAft>
                <a:spcPts val="0"/>
              </a:spcAft>
              <a:buSzPts val="1600"/>
              <a:buChar char="●"/>
            </a:pPr>
            <a:r>
              <a:rPr lang="en-US" sz="1800"/>
              <a:t>Energy Auditing </a:t>
            </a:r>
            <a:endParaRPr sz="1800"/>
          </a:p>
          <a:p>
            <a:pPr indent="-330200" lvl="0" marL="457200" rtl="0" algn="l">
              <a:spcBef>
                <a:spcPts val="0"/>
              </a:spcBef>
              <a:spcAft>
                <a:spcPts val="0"/>
              </a:spcAft>
              <a:buSzPts val="1600"/>
              <a:buChar char="●"/>
            </a:pPr>
            <a:r>
              <a:rPr lang="en-US" sz="1800"/>
              <a:t>Lighting Installation and Maintenance </a:t>
            </a:r>
            <a:endParaRPr sz="1800"/>
          </a:p>
          <a:p>
            <a:pPr indent="-330200" lvl="0" marL="457200" rtl="0" algn="l">
              <a:spcBef>
                <a:spcPts val="0"/>
              </a:spcBef>
              <a:spcAft>
                <a:spcPts val="0"/>
              </a:spcAft>
              <a:buSzPts val="1600"/>
              <a:buChar char="●"/>
            </a:pPr>
            <a:r>
              <a:rPr lang="en-US" sz="1800"/>
              <a:t>Code Compliance </a:t>
            </a:r>
            <a:endParaRPr sz="1800"/>
          </a:p>
          <a:p>
            <a:pPr indent="-330200" lvl="0" marL="457200" rtl="0" algn="l">
              <a:spcBef>
                <a:spcPts val="0"/>
              </a:spcBef>
              <a:spcAft>
                <a:spcPts val="0"/>
              </a:spcAft>
              <a:buSzPts val="1600"/>
              <a:buChar char="●"/>
            </a:pPr>
            <a:r>
              <a:rPr lang="en-US" sz="1800"/>
              <a:t>Waste Management </a:t>
            </a:r>
            <a:endParaRPr sz="1800"/>
          </a:p>
          <a:p>
            <a:pPr indent="-342900" lvl="0" marL="457200" rtl="0" algn="l">
              <a:spcBef>
                <a:spcPts val="0"/>
              </a:spcBef>
              <a:spcAft>
                <a:spcPts val="0"/>
              </a:spcAft>
              <a:buSzPts val="1800"/>
              <a:buChar char="●"/>
            </a:pPr>
            <a:r>
              <a:rPr lang="en-US" sz="1800"/>
              <a:t>Coordination </a:t>
            </a:r>
            <a:endParaRPr sz="1800"/>
          </a:p>
          <a:p>
            <a:pPr indent="-342900" lvl="0" marL="457200" rtl="0" algn="l">
              <a:spcBef>
                <a:spcPts val="0"/>
              </a:spcBef>
              <a:spcAft>
                <a:spcPts val="0"/>
              </a:spcAft>
              <a:buSzPts val="1800"/>
              <a:buChar char="●"/>
            </a:pPr>
            <a:r>
              <a:rPr lang="en-US" sz="1800"/>
              <a:t>Project Management</a:t>
            </a:r>
            <a:endParaRPr sz="1800"/>
          </a:p>
          <a:p>
            <a:pPr indent="-342900" lvl="0" marL="457200" rtl="0" algn="l">
              <a:spcBef>
                <a:spcPts val="0"/>
              </a:spcBef>
              <a:spcAft>
                <a:spcPts val="0"/>
              </a:spcAft>
              <a:buSzPts val="1800"/>
              <a:buChar char="●"/>
            </a:pPr>
            <a:r>
              <a:rPr lang="en-US" sz="1800"/>
              <a:t>Data Collection and Analysis </a:t>
            </a:r>
            <a:endParaRPr sz="1800"/>
          </a:p>
          <a:p>
            <a:pPr indent="-342900" lvl="0" marL="457200" rtl="0" algn="l">
              <a:spcBef>
                <a:spcPts val="0"/>
              </a:spcBef>
              <a:spcAft>
                <a:spcPts val="0"/>
              </a:spcAft>
              <a:buSzPts val="1800"/>
              <a:buChar char="●"/>
            </a:pPr>
            <a:r>
              <a:rPr lang="en-US" sz="1800"/>
              <a:t>Storytelling with Data </a:t>
            </a:r>
            <a:endParaRPr sz="1800"/>
          </a:p>
          <a:p>
            <a:pPr indent="-342900" lvl="0" marL="457200" rtl="0" algn="l">
              <a:spcBef>
                <a:spcPts val="0"/>
              </a:spcBef>
              <a:spcAft>
                <a:spcPts val="0"/>
              </a:spcAft>
              <a:buSzPts val="1800"/>
              <a:buChar char="●"/>
            </a:pPr>
            <a:r>
              <a:rPr lang="en-US" sz="1800"/>
              <a:t>Electrical Technicians </a:t>
            </a:r>
            <a:endParaRPr sz="1800"/>
          </a:p>
          <a:p>
            <a:pPr indent="0" lvl="0" marL="0" rtl="0" algn="l">
              <a:spcBef>
                <a:spcPts val="0"/>
              </a:spcBef>
              <a:spcAft>
                <a:spcPts val="0"/>
              </a:spcAft>
              <a:buNone/>
            </a:pPr>
            <a:r>
              <a:t/>
            </a:r>
            <a:endParaRPr/>
          </a:p>
          <a:p>
            <a:pPr indent="0" lvl="0" marL="0" rtl="0" algn="l">
              <a:spcBef>
                <a:spcPts val="0"/>
              </a:spcBef>
              <a:spcAft>
                <a:spcPts val="0"/>
              </a:spcAft>
              <a:buNone/>
            </a:pPr>
            <a:r>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t/>
            </a:r>
            <a:endParaRPr sz="2100"/>
          </a:p>
        </p:txBody>
      </p:sp>
      <p:pic>
        <p:nvPicPr>
          <p:cNvPr id="296" name="Google Shape;296;g3a71fc6b372_0_0" title="Screenshot 2025-12-16 at 9.27.47 PM.png"/>
          <p:cNvPicPr preferRelativeResize="0"/>
          <p:nvPr/>
        </p:nvPicPr>
        <p:blipFill rotWithShape="1">
          <a:blip r:embed="rId3">
            <a:alphaModFix/>
          </a:blip>
          <a:srcRect b="0" l="3754" r="6856" t="0"/>
          <a:stretch/>
        </p:blipFill>
        <p:spPr>
          <a:xfrm>
            <a:off x="5446800" y="1524125"/>
            <a:ext cx="6618376" cy="4202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3a71fc6b372_0_19"/>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b="1" lang="en-US">
                <a:solidFill>
                  <a:srgbClr val="008D70"/>
                </a:solidFill>
              </a:rPr>
              <a:t>Training Resources for Transitioning Workers </a:t>
            </a:r>
            <a:endParaRPr b="1">
              <a:solidFill>
                <a:srgbClr val="008D70"/>
              </a:solidFill>
            </a:endParaRPr>
          </a:p>
          <a:p>
            <a:pPr indent="0" lvl="0" marL="0" rtl="0" algn="l">
              <a:spcBef>
                <a:spcPts val="0"/>
              </a:spcBef>
              <a:spcAft>
                <a:spcPts val="0"/>
              </a:spcAft>
              <a:buNone/>
            </a:pPr>
            <a:r>
              <a:t/>
            </a:r>
            <a:endParaRPr/>
          </a:p>
        </p:txBody>
      </p:sp>
      <p:sp>
        <p:nvSpPr>
          <p:cNvPr id="303" name="Google Shape;303;g3a71fc6b372_0_19"/>
          <p:cNvSpPr txBox="1"/>
          <p:nvPr>
            <p:ph idx="1" type="body"/>
          </p:nvPr>
        </p:nvSpPr>
        <p:spPr>
          <a:xfrm>
            <a:off x="839200" y="807525"/>
            <a:ext cx="10651800" cy="57318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sz="1500"/>
          </a:p>
          <a:p>
            <a:pPr indent="0" lvl="0" marL="0" rtl="0" algn="l">
              <a:spcBef>
                <a:spcPts val="0"/>
              </a:spcBef>
              <a:spcAft>
                <a:spcPts val="0"/>
              </a:spcAft>
              <a:buNone/>
            </a:pPr>
            <a:r>
              <a:rPr b="1" lang="en-US" sz="1500">
                <a:solidFill>
                  <a:srgbClr val="000000"/>
                </a:solidFill>
              </a:rPr>
              <a:t>SoCalREN’s "Green Path Careers":</a:t>
            </a:r>
            <a:r>
              <a:rPr lang="en-US" sz="1500">
                <a:solidFill>
                  <a:srgbClr val="000000"/>
                </a:solidFill>
              </a:rPr>
              <a:t> Provides technical training, industry certifications, and paid work experience in energy efficiency (HVAC, lighting, and retrofits). </a:t>
            </a:r>
            <a:r>
              <a:rPr b="1" lang="en-US" sz="1500">
                <a:solidFill>
                  <a:schemeClr val="accent5"/>
                </a:solidFill>
              </a:rPr>
              <a:t>Carlos Paez GPC Program Manager </a:t>
            </a:r>
            <a:r>
              <a:rPr lang="en-US" sz="1500" u="sng">
                <a:solidFill>
                  <a:srgbClr val="006751"/>
                </a:solidFill>
              </a:rPr>
              <a:t>cpaez@emeraldcities.org</a:t>
            </a:r>
            <a:r>
              <a:rPr lang="en-US" sz="1500">
                <a:solidFill>
                  <a:srgbClr val="006751"/>
                </a:solidFill>
              </a:rPr>
              <a:t> </a:t>
            </a:r>
            <a:endParaRPr sz="1000">
              <a:solidFill>
                <a:srgbClr val="000000"/>
              </a:solidFill>
            </a:endParaRPr>
          </a:p>
          <a:p>
            <a:pPr indent="0" lvl="0" marL="0" rtl="0" algn="l">
              <a:spcBef>
                <a:spcPts val="0"/>
              </a:spcBef>
              <a:spcAft>
                <a:spcPts val="0"/>
              </a:spcAft>
              <a:buNone/>
            </a:pPr>
            <a:r>
              <a:t/>
            </a:r>
            <a:endParaRPr sz="1500">
              <a:solidFill>
                <a:srgbClr val="000000"/>
              </a:solidFill>
            </a:endParaRPr>
          </a:p>
          <a:p>
            <a:pPr indent="0" lvl="0" marL="0" rtl="0" algn="l">
              <a:spcBef>
                <a:spcPts val="0"/>
              </a:spcBef>
              <a:spcAft>
                <a:spcPts val="0"/>
              </a:spcAft>
              <a:buNone/>
            </a:pPr>
            <a:r>
              <a:rPr b="1" lang="en-US" sz="1500">
                <a:solidFill>
                  <a:srgbClr val="000000"/>
                </a:solidFill>
              </a:rPr>
              <a:t>SCE Energy Education Center (Irwindale):</a:t>
            </a:r>
            <a:r>
              <a:rPr lang="en-US" sz="1500">
                <a:solidFill>
                  <a:srgbClr val="000000"/>
                </a:solidFill>
              </a:rPr>
              <a:t> Free classes and workshops on high-efficiency technologies, heat pump water heaters, and advanced lighting systems.</a:t>
            </a:r>
            <a:endParaRPr sz="1500">
              <a:solidFill>
                <a:srgbClr val="000000"/>
              </a:solidFill>
            </a:endParaRPr>
          </a:p>
          <a:p>
            <a:pPr indent="0" lvl="0" marL="0" rtl="0" algn="l">
              <a:spcBef>
                <a:spcPts val="0"/>
              </a:spcBef>
              <a:spcAft>
                <a:spcPts val="0"/>
              </a:spcAft>
              <a:buNone/>
            </a:pPr>
            <a:r>
              <a:t/>
            </a:r>
            <a:endParaRPr sz="1500">
              <a:solidFill>
                <a:srgbClr val="000000"/>
              </a:solidFill>
            </a:endParaRPr>
          </a:p>
          <a:p>
            <a:pPr indent="0" lvl="0" marL="0" rtl="0" algn="l">
              <a:spcBef>
                <a:spcPts val="0"/>
              </a:spcBef>
              <a:spcAft>
                <a:spcPts val="0"/>
              </a:spcAft>
              <a:buNone/>
            </a:pPr>
            <a:r>
              <a:rPr b="1" lang="en-US" sz="1500">
                <a:solidFill>
                  <a:srgbClr val="000000"/>
                </a:solidFill>
              </a:rPr>
              <a:t>Energy Code Ace:</a:t>
            </a:r>
            <a:r>
              <a:rPr lang="en-US" sz="1500">
                <a:solidFill>
                  <a:srgbClr val="000000"/>
                </a:solidFill>
              </a:rPr>
              <a:t> Provides free, highly specific training on </a:t>
            </a:r>
            <a:r>
              <a:rPr b="1" lang="en-US" sz="1500">
                <a:solidFill>
                  <a:srgbClr val="000000"/>
                </a:solidFill>
              </a:rPr>
              <a:t>Title 24</a:t>
            </a:r>
            <a:r>
              <a:rPr lang="en-US" sz="1500">
                <a:solidFill>
                  <a:srgbClr val="000000"/>
                </a:solidFill>
              </a:rPr>
              <a:t> (California’s energy code) and </a:t>
            </a:r>
            <a:r>
              <a:rPr b="1" lang="en-US" sz="1500">
                <a:solidFill>
                  <a:srgbClr val="000000"/>
                </a:solidFill>
              </a:rPr>
              <a:t>Title 20</a:t>
            </a:r>
            <a:r>
              <a:rPr lang="en-US" sz="1500">
                <a:solidFill>
                  <a:srgbClr val="000000"/>
                </a:solidFill>
              </a:rPr>
              <a:t>. This is essential for anyone looking to become a HERS Rater or compliance inspector.</a:t>
            </a:r>
            <a:endParaRPr sz="1500">
              <a:solidFill>
                <a:srgbClr val="000000"/>
              </a:solidFill>
            </a:endParaRPr>
          </a:p>
          <a:p>
            <a:pPr indent="0" lvl="0" marL="0" rtl="0" algn="l">
              <a:spcBef>
                <a:spcPts val="0"/>
              </a:spcBef>
              <a:spcAft>
                <a:spcPts val="0"/>
              </a:spcAft>
              <a:buNone/>
            </a:pPr>
            <a:r>
              <a:t/>
            </a:r>
            <a:endParaRPr sz="1500">
              <a:solidFill>
                <a:srgbClr val="000000"/>
              </a:solidFill>
            </a:endParaRPr>
          </a:p>
          <a:p>
            <a:pPr indent="0" lvl="0" marL="0" rtl="0" algn="l">
              <a:spcBef>
                <a:spcPts val="0"/>
              </a:spcBef>
              <a:spcAft>
                <a:spcPts val="0"/>
              </a:spcAft>
              <a:buNone/>
            </a:pPr>
            <a:r>
              <a:rPr b="1" lang="en-US" sz="1500">
                <a:solidFill>
                  <a:srgbClr val="000000"/>
                </a:solidFill>
              </a:rPr>
              <a:t>USGBC-CA (U.S. Green Building Council, California): </a:t>
            </a:r>
            <a:endParaRPr b="1" sz="1500">
              <a:solidFill>
                <a:srgbClr val="000000"/>
              </a:solidFill>
            </a:endParaRPr>
          </a:p>
          <a:p>
            <a:pPr indent="-323850" lvl="0" marL="457200" rtl="0" algn="l">
              <a:lnSpc>
                <a:spcPct val="115000"/>
              </a:lnSpc>
              <a:spcBef>
                <a:spcPts val="1200"/>
              </a:spcBef>
              <a:spcAft>
                <a:spcPts val="0"/>
              </a:spcAft>
              <a:buClr>
                <a:srgbClr val="000000"/>
              </a:buClr>
              <a:buSzPts val="1500"/>
              <a:buChar char="●"/>
            </a:pPr>
            <a:r>
              <a:rPr b="1" lang="en-US" sz="1500">
                <a:solidFill>
                  <a:srgbClr val="000000"/>
                </a:solidFill>
              </a:rPr>
              <a:t>Green Building Corps:</a:t>
            </a:r>
            <a:r>
              <a:rPr lang="en-US" sz="1500">
                <a:solidFill>
                  <a:srgbClr val="000000"/>
                </a:solidFill>
              </a:rPr>
              <a:t> A structured internship/mentorship program for emerging or transitioning professionals.</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b="1" lang="en-US" sz="1500">
                <a:solidFill>
                  <a:srgbClr val="000000"/>
                </a:solidFill>
              </a:rPr>
              <a:t>Certificate Programs:</a:t>
            </a:r>
            <a:r>
              <a:rPr lang="en-US" sz="1500">
                <a:solidFill>
                  <a:srgbClr val="000000"/>
                </a:solidFill>
              </a:rPr>
              <a:t> Offers </a:t>
            </a:r>
            <a:r>
              <a:rPr lang="en-US" sz="1500">
                <a:solidFill>
                  <a:srgbClr val="000000"/>
                </a:solidFill>
              </a:rPr>
              <a:t>numerous</a:t>
            </a:r>
            <a:r>
              <a:rPr lang="en-US" sz="1500">
                <a:solidFill>
                  <a:srgbClr val="000000"/>
                </a:solidFill>
              </a:rPr>
              <a:t> certificate programs ranging from Foundations of Green Building to </a:t>
            </a:r>
            <a:endParaRPr sz="1500">
              <a:solidFill>
                <a:srgbClr val="000000"/>
              </a:solidFill>
            </a:endParaRPr>
          </a:p>
          <a:p>
            <a:pPr indent="0" lvl="0" marL="0" rtl="0" algn="l">
              <a:lnSpc>
                <a:spcPct val="115000"/>
              </a:lnSpc>
              <a:spcBef>
                <a:spcPts val="1200"/>
              </a:spcBef>
              <a:spcAft>
                <a:spcPts val="0"/>
              </a:spcAft>
              <a:buNone/>
            </a:pPr>
            <a:r>
              <a:rPr b="1" lang="en-US" sz="1500">
                <a:solidFill>
                  <a:srgbClr val="000000"/>
                </a:solidFill>
              </a:rPr>
              <a:t>LACI (Los Angeles Cleantech Incubator):</a:t>
            </a:r>
            <a:r>
              <a:rPr lang="en-US" sz="1500">
                <a:solidFill>
                  <a:srgbClr val="000000"/>
                </a:solidFill>
              </a:rPr>
              <a:t> Offers multi-tiered workforce training including:</a:t>
            </a:r>
            <a:endParaRPr sz="1500">
              <a:solidFill>
                <a:srgbClr val="000000"/>
              </a:solidFill>
            </a:endParaRPr>
          </a:p>
          <a:p>
            <a:pPr indent="-323850" lvl="0" marL="457200" rtl="0" algn="l">
              <a:lnSpc>
                <a:spcPct val="115000"/>
              </a:lnSpc>
              <a:spcBef>
                <a:spcPts val="1200"/>
              </a:spcBef>
              <a:spcAft>
                <a:spcPts val="0"/>
              </a:spcAft>
              <a:buClr>
                <a:srgbClr val="000000"/>
              </a:buClr>
              <a:buSzPts val="1500"/>
              <a:buChar char="●"/>
            </a:pPr>
            <a:r>
              <a:rPr b="1" lang="en-US" sz="1500">
                <a:solidFill>
                  <a:srgbClr val="000000"/>
                </a:solidFill>
              </a:rPr>
              <a:t>EVSE Technician Training:</a:t>
            </a:r>
            <a:r>
              <a:rPr lang="en-US" sz="1500">
                <a:solidFill>
                  <a:srgbClr val="000000"/>
                </a:solidFill>
              </a:rPr>
              <a:t> For electric vehicle charging station maintenance.</a:t>
            </a:r>
            <a:endParaRPr sz="1500">
              <a:solidFill>
                <a:srgbClr val="000000"/>
              </a:solidFill>
            </a:endParaRPr>
          </a:p>
          <a:p>
            <a:pPr indent="-323850" lvl="0" marL="457200" rtl="0" algn="l">
              <a:lnSpc>
                <a:spcPct val="115000"/>
              </a:lnSpc>
              <a:spcBef>
                <a:spcPts val="0"/>
              </a:spcBef>
              <a:spcAft>
                <a:spcPts val="0"/>
              </a:spcAft>
              <a:buClr>
                <a:srgbClr val="000000"/>
              </a:buClr>
              <a:buSzPts val="1500"/>
              <a:buChar char="●"/>
            </a:pPr>
            <a:r>
              <a:rPr b="1" lang="en-US" sz="1500">
                <a:solidFill>
                  <a:srgbClr val="000000"/>
                </a:solidFill>
              </a:rPr>
              <a:t>Microgrid Maintenance Fellowships:</a:t>
            </a:r>
            <a:r>
              <a:rPr lang="en-US" sz="1500">
                <a:solidFill>
                  <a:srgbClr val="000000"/>
                </a:solidFill>
              </a:rPr>
              <a:t> Specialized training in advanced grid technology.</a:t>
            </a:r>
            <a:endParaRPr sz="1500">
              <a:solidFill>
                <a:srgbClr val="000000"/>
              </a:solidFill>
            </a:endParaRPr>
          </a:p>
          <a:p>
            <a:pPr indent="0" lvl="0" marL="0" rtl="0" algn="l">
              <a:lnSpc>
                <a:spcPct val="115000"/>
              </a:lnSpc>
              <a:spcBef>
                <a:spcPts val="1200"/>
              </a:spcBef>
              <a:spcAft>
                <a:spcPts val="0"/>
              </a:spcAft>
              <a:buNone/>
            </a:pPr>
            <a:r>
              <a:rPr b="1" lang="en-US" sz="1500">
                <a:solidFill>
                  <a:srgbClr val="000000"/>
                </a:solidFill>
              </a:rPr>
              <a:t>GRID Alternatives (Greater Los Angeles):</a:t>
            </a:r>
            <a:r>
              <a:rPr lang="en-US" sz="1500">
                <a:solidFill>
                  <a:srgbClr val="000000"/>
                </a:solidFill>
              </a:rPr>
              <a:t> Offers </a:t>
            </a:r>
            <a:r>
              <a:rPr b="1" lang="en-US" sz="1500">
                <a:solidFill>
                  <a:srgbClr val="000000"/>
                </a:solidFill>
              </a:rPr>
              <a:t>Installation Basics Training (IBT)</a:t>
            </a:r>
            <a:r>
              <a:rPr lang="en-US" sz="1500">
                <a:solidFill>
                  <a:srgbClr val="000000"/>
                </a:solidFill>
              </a:rPr>
              <a:t> program that provides hands-on solar installation experience on real job sites.</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b="1" lang="en-US" sz="1500">
                <a:solidFill>
                  <a:srgbClr val="000000"/>
                </a:solidFill>
              </a:rPr>
              <a:t>Union Training, Community Colleges, Community Based Organizations, Economic Development Orgs</a:t>
            </a:r>
            <a:endParaRPr b="1" sz="1500">
              <a:solidFill>
                <a:srgbClr val="000000"/>
              </a:solidFill>
            </a:endParaRPr>
          </a:p>
          <a:p>
            <a:pPr indent="0" lvl="0" marL="0" rtl="0" algn="l">
              <a:spcBef>
                <a:spcPts val="0"/>
              </a:spcBef>
              <a:spcAft>
                <a:spcPts val="0"/>
              </a:spcAft>
              <a:buNone/>
            </a:pPr>
            <a:r>
              <a:t/>
            </a:r>
            <a:endParaRPr sz="1800">
              <a:solidFill>
                <a:srgbClr val="00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3b12db4e867_0_11"/>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a:solidFill>
                  <a:srgbClr val="008D70"/>
                </a:solidFill>
              </a:rPr>
              <a:t>Green Job Boards </a:t>
            </a:r>
            <a:endParaRPr/>
          </a:p>
        </p:txBody>
      </p:sp>
      <p:sp>
        <p:nvSpPr>
          <p:cNvPr id="310" name="Google Shape;310;g3b12db4e867_0_11"/>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t/>
            </a:r>
            <a:endParaRPr sz="2100"/>
          </a:p>
        </p:txBody>
      </p:sp>
      <p:pic>
        <p:nvPicPr>
          <p:cNvPr id="311" name="Google Shape;311;g3b12db4e867_0_11" title="Screenshot 2025-12-16 at 4.47.30 PM.png"/>
          <p:cNvPicPr preferRelativeResize="0"/>
          <p:nvPr/>
        </p:nvPicPr>
        <p:blipFill>
          <a:blip r:embed="rId3">
            <a:alphaModFix/>
          </a:blip>
          <a:stretch>
            <a:fillRect/>
          </a:stretch>
        </p:blipFill>
        <p:spPr>
          <a:xfrm>
            <a:off x="7898275" y="5076414"/>
            <a:ext cx="3903975" cy="886500"/>
          </a:xfrm>
          <a:prstGeom prst="rect">
            <a:avLst/>
          </a:prstGeom>
          <a:noFill/>
          <a:ln>
            <a:noFill/>
          </a:ln>
        </p:spPr>
      </p:pic>
      <p:pic>
        <p:nvPicPr>
          <p:cNvPr id="312" name="Google Shape;312;g3b12db4e867_0_11" title="Screenshot 2025-12-16 at 4.47.51 PM.png"/>
          <p:cNvPicPr preferRelativeResize="0"/>
          <p:nvPr/>
        </p:nvPicPr>
        <p:blipFill>
          <a:blip r:embed="rId4">
            <a:alphaModFix/>
          </a:blip>
          <a:stretch>
            <a:fillRect/>
          </a:stretch>
        </p:blipFill>
        <p:spPr>
          <a:xfrm>
            <a:off x="2817373" y="3378337"/>
            <a:ext cx="2264575" cy="781575"/>
          </a:xfrm>
          <a:prstGeom prst="rect">
            <a:avLst/>
          </a:prstGeom>
          <a:noFill/>
          <a:ln>
            <a:noFill/>
          </a:ln>
        </p:spPr>
      </p:pic>
      <p:pic>
        <p:nvPicPr>
          <p:cNvPr id="313" name="Google Shape;313;g3b12db4e867_0_11" title="Screenshot 2025-12-16 at 4.48.08 PM.png"/>
          <p:cNvPicPr preferRelativeResize="0"/>
          <p:nvPr/>
        </p:nvPicPr>
        <p:blipFill>
          <a:blip r:embed="rId5">
            <a:alphaModFix/>
          </a:blip>
          <a:stretch>
            <a:fillRect/>
          </a:stretch>
        </p:blipFill>
        <p:spPr>
          <a:xfrm>
            <a:off x="2748850" y="2783588"/>
            <a:ext cx="4177800" cy="432175"/>
          </a:xfrm>
          <a:prstGeom prst="rect">
            <a:avLst/>
          </a:prstGeom>
          <a:noFill/>
          <a:ln>
            <a:noFill/>
          </a:ln>
        </p:spPr>
      </p:pic>
      <p:pic>
        <p:nvPicPr>
          <p:cNvPr id="314" name="Google Shape;314;g3b12db4e867_0_11" title="Screenshot 2025-12-16 at 4.49.36 PM.png"/>
          <p:cNvPicPr preferRelativeResize="0"/>
          <p:nvPr/>
        </p:nvPicPr>
        <p:blipFill>
          <a:blip r:embed="rId6">
            <a:alphaModFix/>
          </a:blip>
          <a:stretch>
            <a:fillRect/>
          </a:stretch>
        </p:blipFill>
        <p:spPr>
          <a:xfrm>
            <a:off x="2817375" y="5174773"/>
            <a:ext cx="1680225" cy="689777"/>
          </a:xfrm>
          <a:prstGeom prst="rect">
            <a:avLst/>
          </a:prstGeom>
          <a:noFill/>
          <a:ln>
            <a:noFill/>
          </a:ln>
        </p:spPr>
      </p:pic>
      <p:pic>
        <p:nvPicPr>
          <p:cNvPr id="315" name="Google Shape;315;g3b12db4e867_0_11" title="Screenshot 2025-12-16 at 4.49.54 PM.png"/>
          <p:cNvPicPr preferRelativeResize="0"/>
          <p:nvPr/>
        </p:nvPicPr>
        <p:blipFill>
          <a:blip r:embed="rId7">
            <a:alphaModFix/>
          </a:blip>
          <a:stretch>
            <a:fillRect/>
          </a:stretch>
        </p:blipFill>
        <p:spPr>
          <a:xfrm>
            <a:off x="2699985" y="4485000"/>
            <a:ext cx="3099615" cy="689775"/>
          </a:xfrm>
          <a:prstGeom prst="rect">
            <a:avLst/>
          </a:prstGeom>
          <a:noFill/>
          <a:ln>
            <a:noFill/>
          </a:ln>
        </p:spPr>
      </p:pic>
      <p:pic>
        <p:nvPicPr>
          <p:cNvPr id="316" name="Google Shape;316;g3b12db4e867_0_11" title="Screenshot 2025-12-16 at 4.54.21 PM.png"/>
          <p:cNvPicPr preferRelativeResize="0"/>
          <p:nvPr/>
        </p:nvPicPr>
        <p:blipFill>
          <a:blip r:embed="rId8">
            <a:alphaModFix/>
          </a:blip>
          <a:stretch>
            <a:fillRect/>
          </a:stretch>
        </p:blipFill>
        <p:spPr>
          <a:xfrm>
            <a:off x="1187750" y="4384699"/>
            <a:ext cx="1512225" cy="1529303"/>
          </a:xfrm>
          <a:prstGeom prst="rect">
            <a:avLst/>
          </a:prstGeom>
          <a:noFill/>
          <a:ln>
            <a:noFill/>
          </a:ln>
        </p:spPr>
      </p:pic>
      <p:pic>
        <p:nvPicPr>
          <p:cNvPr id="317" name="Google Shape;317;g3b12db4e867_0_11" title="Screenshot 2025-12-16 at 4.55.44 PM.png"/>
          <p:cNvPicPr preferRelativeResize="0"/>
          <p:nvPr/>
        </p:nvPicPr>
        <p:blipFill>
          <a:blip r:embed="rId9">
            <a:alphaModFix/>
          </a:blip>
          <a:stretch>
            <a:fillRect/>
          </a:stretch>
        </p:blipFill>
        <p:spPr>
          <a:xfrm>
            <a:off x="1187738" y="2779400"/>
            <a:ext cx="1512225" cy="1543525"/>
          </a:xfrm>
          <a:prstGeom prst="rect">
            <a:avLst/>
          </a:prstGeom>
          <a:noFill/>
          <a:ln>
            <a:noFill/>
          </a:ln>
        </p:spPr>
      </p:pic>
      <p:pic>
        <p:nvPicPr>
          <p:cNvPr id="318" name="Google Shape;318;g3b12db4e867_0_11" title="Screenshot 2025-12-16 at 4.56.33 PM.png"/>
          <p:cNvPicPr preferRelativeResize="0"/>
          <p:nvPr/>
        </p:nvPicPr>
        <p:blipFill>
          <a:blip r:embed="rId10">
            <a:alphaModFix/>
          </a:blip>
          <a:stretch>
            <a:fillRect/>
          </a:stretch>
        </p:blipFill>
        <p:spPr>
          <a:xfrm>
            <a:off x="6387750" y="4828387"/>
            <a:ext cx="1401103" cy="1382550"/>
          </a:xfrm>
          <a:prstGeom prst="rect">
            <a:avLst/>
          </a:prstGeom>
          <a:noFill/>
          <a:ln>
            <a:noFill/>
          </a:ln>
        </p:spPr>
      </p:pic>
      <p:pic>
        <p:nvPicPr>
          <p:cNvPr id="319" name="Google Shape;319;g3b12db4e867_0_11" title="Screenshot 2025-12-16 at 4.58.14 PM.png"/>
          <p:cNvPicPr preferRelativeResize="0"/>
          <p:nvPr/>
        </p:nvPicPr>
        <p:blipFill>
          <a:blip r:embed="rId11">
            <a:alphaModFix/>
          </a:blip>
          <a:stretch>
            <a:fillRect/>
          </a:stretch>
        </p:blipFill>
        <p:spPr>
          <a:xfrm>
            <a:off x="2817369" y="1205402"/>
            <a:ext cx="4389431" cy="689775"/>
          </a:xfrm>
          <a:prstGeom prst="rect">
            <a:avLst/>
          </a:prstGeom>
          <a:noFill/>
          <a:ln>
            <a:noFill/>
          </a:ln>
        </p:spPr>
      </p:pic>
      <p:pic>
        <p:nvPicPr>
          <p:cNvPr id="320" name="Google Shape;320;g3b12db4e867_0_11" title="Screenshot 2025-12-16 at 4.59.00 PM.png"/>
          <p:cNvPicPr preferRelativeResize="0"/>
          <p:nvPr/>
        </p:nvPicPr>
        <p:blipFill>
          <a:blip r:embed="rId12">
            <a:alphaModFix/>
          </a:blip>
          <a:stretch>
            <a:fillRect/>
          </a:stretch>
        </p:blipFill>
        <p:spPr>
          <a:xfrm>
            <a:off x="2817375" y="1969925"/>
            <a:ext cx="2049250" cy="517625"/>
          </a:xfrm>
          <a:prstGeom prst="rect">
            <a:avLst/>
          </a:prstGeom>
          <a:noFill/>
          <a:ln>
            <a:noFill/>
          </a:ln>
        </p:spPr>
      </p:pic>
      <p:pic>
        <p:nvPicPr>
          <p:cNvPr id="321" name="Google Shape;321;g3b12db4e867_0_11" title="Screenshot 2025-12-16 at 4.59.23 PM.png"/>
          <p:cNvPicPr preferRelativeResize="0"/>
          <p:nvPr/>
        </p:nvPicPr>
        <p:blipFill>
          <a:blip r:embed="rId13">
            <a:alphaModFix/>
          </a:blip>
          <a:stretch>
            <a:fillRect/>
          </a:stretch>
        </p:blipFill>
        <p:spPr>
          <a:xfrm>
            <a:off x="1187750" y="1205400"/>
            <a:ext cx="1512225" cy="1512225"/>
          </a:xfrm>
          <a:prstGeom prst="rect">
            <a:avLst/>
          </a:prstGeom>
          <a:noFill/>
          <a:ln>
            <a:noFill/>
          </a:ln>
        </p:spPr>
      </p:pic>
      <p:sp>
        <p:nvSpPr>
          <p:cNvPr id="322" name="Google Shape;322;g3b12db4e867_0_11"/>
          <p:cNvSpPr txBox="1"/>
          <p:nvPr/>
        </p:nvSpPr>
        <p:spPr>
          <a:xfrm>
            <a:off x="7699950" y="489850"/>
            <a:ext cx="3888300" cy="42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chemeClr val="dk1"/>
                </a:solidFill>
              </a:rPr>
              <a:t>Who’s Hiring? </a:t>
            </a:r>
            <a:endParaRPr b="1" sz="2000">
              <a:solidFill>
                <a:schemeClr val="dk1"/>
              </a:solidFill>
            </a:endParaRPr>
          </a:p>
          <a:p>
            <a:pPr indent="0" lvl="0" marL="0" rtl="0" algn="l">
              <a:spcBef>
                <a:spcPts val="0"/>
              </a:spcBef>
              <a:spcAft>
                <a:spcPts val="0"/>
              </a:spcAft>
              <a:buNone/>
            </a:pPr>
            <a:r>
              <a:t/>
            </a:r>
            <a:endParaRPr sz="2000">
              <a:solidFill>
                <a:schemeClr val="dk1"/>
              </a:solidFill>
            </a:endParaRPr>
          </a:p>
          <a:p>
            <a:pPr indent="-361950" lvl="0" marL="457200" rtl="0" algn="l">
              <a:spcBef>
                <a:spcPts val="0"/>
              </a:spcBef>
              <a:spcAft>
                <a:spcPts val="0"/>
              </a:spcAft>
              <a:buClr>
                <a:schemeClr val="dk1"/>
              </a:buClr>
              <a:buSzPts val="2100"/>
              <a:buAutoNum type="arabicPeriod"/>
            </a:pPr>
            <a:r>
              <a:rPr lang="en-US" sz="2100">
                <a:solidFill>
                  <a:schemeClr val="dk1"/>
                </a:solidFill>
              </a:rPr>
              <a:t>Los Angeles Department of Water and Power (Techs, Craft Helpers, Retrofit Carpenters) </a:t>
            </a:r>
            <a:endParaRPr sz="2100">
              <a:solidFill>
                <a:schemeClr val="dk1"/>
              </a:solidFill>
            </a:endParaRPr>
          </a:p>
          <a:p>
            <a:pPr indent="-361950" lvl="0" marL="457200" rtl="0" algn="l">
              <a:spcBef>
                <a:spcPts val="0"/>
              </a:spcBef>
              <a:spcAft>
                <a:spcPts val="0"/>
              </a:spcAft>
              <a:buClr>
                <a:schemeClr val="dk1"/>
              </a:buClr>
              <a:buSzPts val="2100"/>
              <a:buAutoNum type="arabicPeriod"/>
            </a:pPr>
            <a:r>
              <a:rPr lang="en-US" sz="2100">
                <a:solidFill>
                  <a:schemeClr val="dk1"/>
                </a:solidFill>
              </a:rPr>
              <a:t>SoCal Edison (Techs, Line Clearance, Electrical) </a:t>
            </a:r>
            <a:endParaRPr sz="2100">
              <a:solidFill>
                <a:schemeClr val="dk1"/>
              </a:solidFill>
            </a:endParaRPr>
          </a:p>
          <a:p>
            <a:pPr indent="-361950" lvl="0" marL="457200" rtl="0" algn="l">
              <a:spcBef>
                <a:spcPts val="0"/>
              </a:spcBef>
              <a:spcAft>
                <a:spcPts val="0"/>
              </a:spcAft>
              <a:buClr>
                <a:schemeClr val="dk1"/>
              </a:buClr>
              <a:buSzPts val="2100"/>
              <a:buAutoNum type="arabicPeriod"/>
            </a:pPr>
            <a:r>
              <a:rPr lang="en-US" sz="2100">
                <a:solidFill>
                  <a:schemeClr val="dk1"/>
                </a:solidFill>
              </a:rPr>
              <a:t>Chargepoint (EV Installers, Maintenance Techs) </a:t>
            </a:r>
            <a:endParaRPr sz="2100">
              <a:solidFill>
                <a:schemeClr val="dk1"/>
              </a:solidFill>
            </a:endParaRPr>
          </a:p>
          <a:p>
            <a:pPr indent="-361950" lvl="0" marL="457200" rtl="0" algn="l">
              <a:spcBef>
                <a:spcPts val="0"/>
              </a:spcBef>
              <a:spcAft>
                <a:spcPts val="0"/>
              </a:spcAft>
              <a:buClr>
                <a:schemeClr val="dk1"/>
              </a:buClr>
              <a:buSzPts val="2100"/>
              <a:buAutoNum type="arabicPeriod"/>
            </a:pPr>
            <a:r>
              <a:rPr lang="en-US" sz="2100">
                <a:solidFill>
                  <a:schemeClr val="dk1"/>
                </a:solidFill>
              </a:rPr>
              <a:t>Trane (HVAC Techs, Controls Techs) </a:t>
            </a:r>
            <a:endParaRPr sz="2100">
              <a:solidFill>
                <a:schemeClr val="dk1"/>
              </a:solidFill>
            </a:endParaRPr>
          </a:p>
          <a:p>
            <a:pPr indent="-355600" lvl="0" marL="457200" rtl="0" algn="l">
              <a:spcBef>
                <a:spcPts val="0"/>
              </a:spcBef>
              <a:spcAft>
                <a:spcPts val="0"/>
              </a:spcAft>
              <a:buClr>
                <a:schemeClr val="dk1"/>
              </a:buClr>
              <a:buSzPts val="2000"/>
              <a:buAutoNum type="arabicPeriod"/>
            </a:pPr>
            <a:r>
              <a:rPr lang="en-US" sz="2100">
                <a:solidFill>
                  <a:schemeClr val="dk1"/>
                </a:solidFill>
              </a:rPr>
              <a:t>Baker Electric (PV Installers, </a:t>
            </a:r>
            <a:r>
              <a:rPr lang="en-US" sz="2100">
                <a:solidFill>
                  <a:schemeClr val="dk1"/>
                </a:solidFill>
              </a:rPr>
              <a:t>Battery</a:t>
            </a:r>
            <a:r>
              <a:rPr lang="en-US" sz="2100">
                <a:solidFill>
                  <a:schemeClr val="dk1"/>
                </a:solidFill>
              </a:rPr>
              <a:t> Storage)</a:t>
            </a:r>
            <a:r>
              <a:rPr lang="en-US" sz="2000">
                <a:solidFill>
                  <a:schemeClr val="dk1"/>
                </a:solidFill>
              </a:rPr>
              <a:t>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7"/>
          <p:cNvSpPr txBox="1"/>
          <p:nvPr>
            <p:ph type="ctrTitle"/>
          </p:nvPr>
        </p:nvSpPr>
        <p:spPr>
          <a:xfrm>
            <a:off x="772150" y="1828827"/>
            <a:ext cx="10581600" cy="2645400"/>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C5DE92"/>
              </a:buClr>
              <a:buSzPts val="3600"/>
              <a:buFont typeface="Arial"/>
              <a:buNone/>
            </a:pPr>
            <a:r>
              <a:rPr b="1" lang="en-US"/>
              <a:t>Meeting Survey</a:t>
            </a:r>
            <a:endParaRPr b="1"/>
          </a:p>
          <a:p>
            <a:pPr indent="0" lvl="0" marL="0" rtl="0" algn="r">
              <a:lnSpc>
                <a:spcPct val="90000"/>
              </a:lnSpc>
              <a:spcBef>
                <a:spcPts val="0"/>
              </a:spcBef>
              <a:spcAft>
                <a:spcPts val="0"/>
              </a:spcAft>
              <a:buClr>
                <a:srgbClr val="C5DE92"/>
              </a:buClr>
              <a:buSzPts val="3600"/>
              <a:buFont typeface="Arial"/>
              <a:buNone/>
            </a:pPr>
            <a:r>
              <a:t/>
            </a:r>
            <a:endParaRPr b="1"/>
          </a:p>
          <a:p>
            <a:pPr indent="0" lvl="0" marL="0" rtl="0" algn="r">
              <a:lnSpc>
                <a:spcPct val="90000"/>
              </a:lnSpc>
              <a:spcBef>
                <a:spcPts val="0"/>
              </a:spcBef>
              <a:spcAft>
                <a:spcPts val="0"/>
              </a:spcAft>
              <a:buClr>
                <a:srgbClr val="C5DE92"/>
              </a:buClr>
              <a:buSzPts val="3600"/>
              <a:buFont typeface="Arial"/>
              <a:buNone/>
            </a:pPr>
            <a:r>
              <a:t/>
            </a:r>
            <a:endParaRPr b="1"/>
          </a:p>
          <a:p>
            <a:pPr indent="0" lvl="0" marL="0" rtl="0" algn="r">
              <a:lnSpc>
                <a:spcPct val="90000"/>
              </a:lnSpc>
              <a:spcBef>
                <a:spcPts val="0"/>
              </a:spcBef>
              <a:spcAft>
                <a:spcPts val="0"/>
              </a:spcAft>
              <a:buClr>
                <a:srgbClr val="C5DE92"/>
              </a:buClr>
              <a:buSzPts val="3600"/>
              <a:buFont typeface="Arial"/>
              <a:buNone/>
            </a:pPr>
            <a:r>
              <a:t/>
            </a:r>
            <a:endParaRPr b="1"/>
          </a:p>
          <a:p>
            <a:pPr indent="0" lvl="0" marL="0" rtl="0" algn="r">
              <a:lnSpc>
                <a:spcPct val="90000"/>
              </a:lnSpc>
              <a:spcBef>
                <a:spcPts val="0"/>
              </a:spcBef>
              <a:spcAft>
                <a:spcPts val="0"/>
              </a:spcAft>
              <a:buClr>
                <a:srgbClr val="C5DE92"/>
              </a:buClr>
              <a:buSzPts val="3600"/>
              <a:buFont typeface="Arial"/>
              <a:buNone/>
            </a:pPr>
            <a:r>
              <a:t/>
            </a:r>
            <a:endParaRPr b="1"/>
          </a:p>
        </p:txBody>
      </p:sp>
      <p:sp>
        <p:nvSpPr>
          <p:cNvPr id="328" name="Google Shape;328;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329" name="Google Shape;329;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330" name="Google Shape;330;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331" name="Google Shape;331;p7"/>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332" name="Google Shape;332;p7" title="QR Code RWA 121725.png"/>
          <p:cNvPicPr preferRelativeResize="0"/>
          <p:nvPr/>
        </p:nvPicPr>
        <p:blipFill>
          <a:blip r:embed="rId4">
            <a:alphaModFix/>
          </a:blip>
          <a:stretch>
            <a:fillRect/>
          </a:stretch>
        </p:blipFill>
        <p:spPr>
          <a:xfrm>
            <a:off x="1314100" y="1451875"/>
            <a:ext cx="4632924" cy="4632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a6fcc4137f_0_283"/>
          <p:cNvSpPr txBox="1"/>
          <p:nvPr>
            <p:ph type="title"/>
          </p:nvPr>
        </p:nvSpPr>
        <p:spPr>
          <a:xfrm>
            <a:off x="975360" y="365129"/>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b="1" lang="en-US"/>
              <a:t>Woodbury University </a:t>
            </a:r>
            <a:endParaRPr b="1"/>
          </a:p>
        </p:txBody>
      </p:sp>
      <p:sp>
        <p:nvSpPr>
          <p:cNvPr id="339" name="Google Shape;339;g3a6fcc4137f_0_283"/>
          <p:cNvSpPr txBox="1"/>
          <p:nvPr>
            <p:ph idx="2" type="body"/>
          </p:nvPr>
        </p:nvSpPr>
        <p:spPr>
          <a:xfrm>
            <a:off x="952112" y="1020991"/>
            <a:ext cx="10562100" cy="477900"/>
          </a:xfrm>
          <a:prstGeom prst="rect">
            <a:avLst/>
          </a:prstGeom>
        </p:spPr>
        <p:txBody>
          <a:bodyPr anchorCtr="0" anchor="t" bIns="0" lIns="91425" spcFirstLastPara="1" rIns="91425" wrap="square" tIns="0">
            <a:noAutofit/>
          </a:bodyPr>
          <a:lstStyle/>
          <a:p>
            <a:pPr indent="0" lvl="0" marL="0" rtl="0" algn="l">
              <a:spcBef>
                <a:spcPts val="0"/>
              </a:spcBef>
              <a:spcAft>
                <a:spcPts val="600"/>
              </a:spcAft>
              <a:buNone/>
            </a:pPr>
            <a:r>
              <a:rPr lang="en-US" sz="2600"/>
              <a:t>Solar Futures Home Tour </a:t>
            </a:r>
            <a:endParaRPr sz="2600"/>
          </a:p>
        </p:txBody>
      </p:sp>
      <p:pic>
        <p:nvPicPr>
          <p:cNvPr id="340" name="Google Shape;340;g3a6fcc4137f_0_283" title="Screenshot 2025-12-15 at 12.35.12 PM.png"/>
          <p:cNvPicPr preferRelativeResize="0"/>
          <p:nvPr/>
        </p:nvPicPr>
        <p:blipFill>
          <a:blip r:embed="rId3">
            <a:alphaModFix/>
          </a:blip>
          <a:stretch>
            <a:fillRect/>
          </a:stretch>
        </p:blipFill>
        <p:spPr>
          <a:xfrm>
            <a:off x="6473537" y="365125"/>
            <a:ext cx="4098838" cy="3042350"/>
          </a:xfrm>
          <a:prstGeom prst="rect">
            <a:avLst/>
          </a:prstGeom>
          <a:noFill/>
          <a:ln cap="flat" cmpd="sng" w="9525">
            <a:solidFill>
              <a:schemeClr val="dk2"/>
            </a:solidFill>
            <a:prstDash val="solid"/>
            <a:round/>
            <a:headEnd len="sm" w="sm" type="none"/>
            <a:tailEnd len="sm" w="sm" type="none"/>
          </a:ln>
        </p:spPr>
      </p:pic>
      <p:pic>
        <p:nvPicPr>
          <p:cNvPr id="341" name="Google Shape;341;g3a6fcc4137f_0_283" title="Screenshot 2025-12-15 at 12.42.33 PM.png"/>
          <p:cNvPicPr preferRelativeResize="0"/>
          <p:nvPr/>
        </p:nvPicPr>
        <p:blipFill>
          <a:blip r:embed="rId4">
            <a:alphaModFix/>
          </a:blip>
          <a:stretch>
            <a:fillRect/>
          </a:stretch>
        </p:blipFill>
        <p:spPr>
          <a:xfrm>
            <a:off x="2284350" y="1689850"/>
            <a:ext cx="3310905" cy="4806751"/>
          </a:xfrm>
          <a:prstGeom prst="rect">
            <a:avLst/>
          </a:prstGeom>
          <a:noFill/>
          <a:ln>
            <a:noFill/>
          </a:ln>
        </p:spPr>
      </p:pic>
      <p:pic>
        <p:nvPicPr>
          <p:cNvPr id="342" name="Google Shape;342;g3a6fcc4137f_0_283" title="Screenshot 2025-12-15 at 12.35.39 PM.png"/>
          <p:cNvPicPr preferRelativeResize="0"/>
          <p:nvPr/>
        </p:nvPicPr>
        <p:blipFill>
          <a:blip r:embed="rId5">
            <a:alphaModFix/>
          </a:blip>
          <a:stretch>
            <a:fillRect/>
          </a:stretch>
        </p:blipFill>
        <p:spPr>
          <a:xfrm>
            <a:off x="5845850" y="3550850"/>
            <a:ext cx="5354227" cy="30423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a6fcc4137f_0_262"/>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spcBef>
                <a:spcPts val="0"/>
              </a:spcBef>
              <a:spcAft>
                <a:spcPts val="0"/>
              </a:spcAft>
              <a:buClr>
                <a:srgbClr val="DAE2E6"/>
              </a:buClr>
              <a:buSzPts val="4200"/>
              <a:buFont typeface="Arial"/>
              <a:buNone/>
            </a:pPr>
            <a:r>
              <a:rPr lang="en-US">
                <a:solidFill>
                  <a:srgbClr val="DAE2E6"/>
                </a:solidFill>
              </a:rPr>
              <a:t>SoCalREN Q4 2025 Regional Workforce Alliance Meeting </a:t>
            </a:r>
            <a:endParaRPr i="1">
              <a:solidFill>
                <a:srgbClr val="DAE2E6"/>
              </a:solidFill>
            </a:endParaRPr>
          </a:p>
          <a:p>
            <a:pPr indent="0" lvl="0" marL="0" rtl="0" algn="r">
              <a:lnSpc>
                <a:spcPct val="90000"/>
              </a:lnSpc>
              <a:spcBef>
                <a:spcPts val="0"/>
              </a:spcBef>
              <a:spcAft>
                <a:spcPts val="0"/>
              </a:spcAft>
              <a:buClr>
                <a:srgbClr val="7594A5"/>
              </a:buClr>
              <a:buSzPts val="4200"/>
              <a:buFont typeface="Arial"/>
              <a:buNone/>
            </a:pPr>
            <a:r>
              <a:t/>
            </a:r>
            <a:endParaRPr/>
          </a:p>
        </p:txBody>
      </p:sp>
      <p:sp>
        <p:nvSpPr>
          <p:cNvPr id="348" name="Google Shape;348;g3a6fcc4137f_0_262"/>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p>
            <a:pPr indent="0" lvl="0" marL="0" rtl="0" algn="r">
              <a:lnSpc>
                <a:spcPct val="90000"/>
              </a:lnSpc>
              <a:spcBef>
                <a:spcPts val="0"/>
              </a:spcBef>
              <a:spcAft>
                <a:spcPts val="0"/>
              </a:spcAft>
              <a:buClr>
                <a:schemeClr val="accent4"/>
              </a:buClr>
              <a:buSzPts val="3600"/>
              <a:buFont typeface="Arial"/>
              <a:buNone/>
            </a:pPr>
            <a:r>
              <a:rPr b="1" lang="en-US" sz="3600">
                <a:solidFill>
                  <a:schemeClr val="accent4"/>
                </a:solidFill>
              </a:rPr>
              <a:t>Thank You!</a:t>
            </a:r>
            <a:endParaRPr sz="3600">
              <a:solidFill>
                <a:schemeClr val="accent4"/>
              </a:solidFill>
            </a:endParaRPr>
          </a:p>
          <a:p>
            <a:pPr indent="0" lvl="0" marL="0" rtl="0" algn="r">
              <a:spcBef>
                <a:spcPts val="0"/>
              </a:spcBef>
              <a:spcAft>
                <a:spcPts val="0"/>
              </a:spcAft>
              <a:buSzPts val="2400"/>
              <a:buFont typeface="Arial"/>
              <a:buNone/>
            </a:pPr>
            <a:r>
              <a:t/>
            </a:r>
            <a:endParaRPr/>
          </a:p>
          <a:p>
            <a:pPr indent="0" lvl="0" marL="0" rtl="0" algn="r">
              <a:lnSpc>
                <a:spcPct val="100000"/>
              </a:lnSpc>
              <a:spcBef>
                <a:spcPts val="0"/>
              </a:spcBef>
              <a:spcAft>
                <a:spcPts val="0"/>
              </a:spcAft>
              <a:buSzPts val="2400"/>
              <a:buFont typeface="Arial"/>
              <a:buNone/>
            </a:pPr>
            <a:r>
              <a:t/>
            </a:r>
            <a:endParaRPr/>
          </a:p>
        </p:txBody>
      </p:sp>
      <p:sp>
        <p:nvSpPr>
          <p:cNvPr id="349" name="Google Shape;349;g3a6fcc4137f_0_262"/>
          <p:cNvSpPr txBox="1"/>
          <p:nvPr>
            <p:ph idx="12" type="sldNum"/>
          </p:nvPr>
        </p:nvSpPr>
        <p:spPr>
          <a:xfrm>
            <a:off x="10438555" y="6654800"/>
            <a:ext cx="977100" cy="203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
          <p:cNvSpPr txBox="1"/>
          <p:nvPr>
            <p:ph type="title"/>
          </p:nvPr>
        </p:nvSpPr>
        <p:spPr>
          <a:xfrm>
            <a:off x="975360" y="143335"/>
            <a:ext cx="10515600" cy="579900"/>
          </a:xfrm>
          <a:prstGeom prst="rect">
            <a:avLst/>
          </a:prstGeom>
          <a:noFill/>
          <a:ln>
            <a:noFill/>
          </a:ln>
        </p:spPr>
        <p:txBody>
          <a:bodyPr anchorCtr="0" anchor="t" bIns="0" lIns="91425" spcFirstLastPara="1" rIns="91425" wrap="square" tIns="0">
            <a:noAutofit/>
          </a:bodyPr>
          <a:lstStyle/>
          <a:p>
            <a:pPr indent="0" lvl="0" marL="0" rtl="0" algn="l">
              <a:lnSpc>
                <a:spcPct val="90000"/>
              </a:lnSpc>
              <a:spcBef>
                <a:spcPts val="0"/>
              </a:spcBef>
              <a:spcAft>
                <a:spcPts val="0"/>
              </a:spcAft>
              <a:buClr>
                <a:srgbClr val="A4BF60"/>
              </a:buClr>
              <a:buSzPts val="3400"/>
              <a:buFont typeface="Arial"/>
              <a:buNone/>
            </a:pPr>
            <a:r>
              <a:rPr lang="en-US"/>
              <a:t>Agenda</a:t>
            </a:r>
            <a:endParaRPr/>
          </a:p>
        </p:txBody>
      </p:sp>
      <p:sp>
        <p:nvSpPr>
          <p:cNvPr id="204" name="Google Shape;204;p2"/>
          <p:cNvSpPr txBox="1"/>
          <p:nvPr>
            <p:ph idx="1" type="body"/>
          </p:nvPr>
        </p:nvSpPr>
        <p:spPr>
          <a:xfrm>
            <a:off x="975350" y="593350"/>
            <a:ext cx="11046000" cy="5922600"/>
          </a:xfrm>
          <a:prstGeom prst="rect">
            <a:avLst/>
          </a:prstGeom>
          <a:noFill/>
          <a:ln>
            <a:noFill/>
          </a:ln>
        </p:spPr>
        <p:txBody>
          <a:bodyPr anchorCtr="0" anchor="t" bIns="0" lIns="91425" spcFirstLastPara="1" rIns="91425" wrap="square" tIns="0">
            <a:noAutofit/>
          </a:bodyPr>
          <a:lstStyle/>
          <a:p>
            <a:pPr indent="0" lvl="0" marL="0" marR="0" rtl="0" algn="l">
              <a:lnSpc>
                <a:spcPct val="115000"/>
              </a:lnSpc>
              <a:spcBef>
                <a:spcPts val="600"/>
              </a:spcBef>
              <a:spcAft>
                <a:spcPts val="0"/>
              </a:spcAft>
              <a:buClr>
                <a:srgbClr val="000000"/>
              </a:buClr>
              <a:buSzPts val="1800"/>
              <a:buFont typeface="Arial"/>
              <a:buNone/>
            </a:pPr>
            <a:r>
              <a:rPr b="1" lang="en-US" sz="2100"/>
              <a:t>11:30 AM - 12 PM -  </a:t>
            </a:r>
            <a:r>
              <a:rPr b="1" lang="en-US" sz="2100"/>
              <a:t>Welcome</a:t>
            </a:r>
            <a:r>
              <a:rPr b="1" lang="en-US" sz="2100"/>
              <a:t> and </a:t>
            </a:r>
            <a:r>
              <a:rPr b="1" lang="en-US" sz="2100"/>
              <a:t>Networking</a:t>
            </a:r>
            <a:r>
              <a:rPr b="1" lang="en-US" sz="2100"/>
              <a:t> Lunch </a:t>
            </a:r>
            <a:endParaRPr b="1" sz="2100"/>
          </a:p>
          <a:p>
            <a:pPr indent="0" lvl="0" marL="457200" marR="0" rtl="0" algn="l">
              <a:lnSpc>
                <a:spcPct val="115000"/>
              </a:lnSpc>
              <a:spcBef>
                <a:spcPts val="600"/>
              </a:spcBef>
              <a:spcAft>
                <a:spcPts val="0"/>
              </a:spcAft>
              <a:buClr>
                <a:srgbClr val="000000"/>
              </a:buClr>
              <a:buSzPts val="1800"/>
              <a:buFont typeface="Arial"/>
              <a:buNone/>
            </a:pPr>
            <a:r>
              <a:rPr b="1" lang="en-US" sz="1900"/>
              <a:t>11:45 AM Welcome: Minh Le, General Manager, Internal Services Department, LA County</a:t>
            </a:r>
            <a:endParaRPr b="1" sz="1900"/>
          </a:p>
          <a:p>
            <a:pPr indent="0" lvl="0" marL="457200" marR="0" rtl="0" algn="l">
              <a:lnSpc>
                <a:spcPct val="115000"/>
              </a:lnSpc>
              <a:spcBef>
                <a:spcPts val="600"/>
              </a:spcBef>
              <a:spcAft>
                <a:spcPts val="0"/>
              </a:spcAft>
              <a:buClr>
                <a:srgbClr val="000000"/>
              </a:buClr>
              <a:buSzPts val="1800"/>
              <a:buFont typeface="Arial"/>
              <a:buNone/>
            </a:pPr>
            <a:r>
              <a:rPr b="1" lang="en-US" sz="1900"/>
              <a:t>11:50 AM Keynote Speaker: CA Assembly Member Nick Schultz (</a:t>
            </a:r>
            <a:r>
              <a:rPr b="1" lang="en-US" sz="2100"/>
              <a:t>D-District 44) </a:t>
            </a:r>
            <a:endParaRPr b="1" sz="2100"/>
          </a:p>
          <a:p>
            <a:pPr indent="0" lvl="0" marL="0" marR="0" rtl="0" algn="l">
              <a:lnSpc>
                <a:spcPct val="115000"/>
              </a:lnSpc>
              <a:spcBef>
                <a:spcPts val="600"/>
              </a:spcBef>
              <a:spcAft>
                <a:spcPts val="0"/>
              </a:spcAft>
              <a:buClr>
                <a:srgbClr val="000000"/>
              </a:buClr>
              <a:buSzPts val="1800"/>
              <a:buFont typeface="Arial"/>
              <a:buNone/>
            </a:pPr>
            <a:r>
              <a:rPr b="1" lang="en-US" sz="2100"/>
              <a:t>12:10 PM - 1:30 PM - Featured Panel Discussion: </a:t>
            </a:r>
            <a:r>
              <a:rPr b="1" lang="en-US" sz="2100"/>
              <a:t>SoCal's Talent Pipeline: Converting Entertainment Skill Sets into Energy Sector Opportunities</a:t>
            </a:r>
            <a:r>
              <a:rPr b="1" lang="en-US" sz="2100"/>
              <a:t> </a:t>
            </a:r>
            <a:endParaRPr b="1" sz="2100"/>
          </a:p>
          <a:p>
            <a:pPr indent="-349250" lvl="0" marL="914400" marR="0" rtl="0" algn="l">
              <a:lnSpc>
                <a:spcPct val="115000"/>
              </a:lnSpc>
              <a:spcBef>
                <a:spcPts val="600"/>
              </a:spcBef>
              <a:spcAft>
                <a:spcPts val="0"/>
              </a:spcAft>
              <a:buSzPts val="1900"/>
              <a:buChar char="●"/>
            </a:pPr>
            <a:r>
              <a:rPr lang="en-US" sz="1900"/>
              <a:t>Kent Hayward, California State University Long Beach, and a co-founder of the Green Film School Alliance</a:t>
            </a:r>
            <a:endParaRPr sz="1900"/>
          </a:p>
          <a:p>
            <a:pPr indent="-349250" lvl="0" marL="914400" marR="0" rtl="0" algn="l">
              <a:lnSpc>
                <a:spcPct val="115000"/>
              </a:lnSpc>
              <a:spcBef>
                <a:spcPts val="0"/>
              </a:spcBef>
              <a:spcAft>
                <a:spcPts val="0"/>
              </a:spcAft>
              <a:buSzPts val="1900"/>
              <a:buChar char="●"/>
            </a:pPr>
            <a:r>
              <a:rPr lang="en-US" sz="1900"/>
              <a:t>DeJon Ellis Jr, Business Manager, IATSE Local 80</a:t>
            </a:r>
            <a:endParaRPr sz="1900"/>
          </a:p>
          <a:p>
            <a:pPr indent="-349250" lvl="0" marL="914400" marR="0" rtl="0" algn="l">
              <a:lnSpc>
                <a:spcPct val="115000"/>
              </a:lnSpc>
              <a:spcBef>
                <a:spcPts val="0"/>
              </a:spcBef>
              <a:spcAft>
                <a:spcPts val="0"/>
              </a:spcAft>
              <a:buSzPts val="1900"/>
              <a:buChar char="●"/>
            </a:pPr>
            <a:r>
              <a:rPr lang="en-US" sz="1900"/>
              <a:t>Adam Ereth, Ereth Environmental and co-founder of SPEC</a:t>
            </a:r>
            <a:endParaRPr sz="1900"/>
          </a:p>
          <a:p>
            <a:pPr indent="-349250" lvl="0" marL="914400" marR="0" rtl="0" algn="l">
              <a:lnSpc>
                <a:spcPct val="115000"/>
              </a:lnSpc>
              <a:spcBef>
                <a:spcPts val="0"/>
              </a:spcBef>
              <a:spcAft>
                <a:spcPts val="0"/>
              </a:spcAft>
              <a:buSzPts val="1900"/>
              <a:buChar char="●"/>
            </a:pPr>
            <a:r>
              <a:rPr lang="en-US" sz="1900"/>
              <a:t>Justin Broederdorf, Vice President, Facilities &amp; Backlot Operations at Sony Pictures Entertainment</a:t>
            </a:r>
            <a:endParaRPr sz="2200"/>
          </a:p>
          <a:p>
            <a:pPr indent="0" lvl="0" marL="0" marR="0" rtl="0" algn="l">
              <a:lnSpc>
                <a:spcPct val="115000"/>
              </a:lnSpc>
              <a:spcBef>
                <a:spcPts val="1000"/>
              </a:spcBef>
              <a:spcAft>
                <a:spcPts val="0"/>
              </a:spcAft>
              <a:buSzPts val="1800"/>
              <a:buNone/>
            </a:pPr>
            <a:r>
              <a:rPr b="1" lang="en-US" sz="1900"/>
              <a:t>1:30 PM - 1:40 PM - Program Spotlight: Jennifer Peterson, Professor of Filmmaking and Heather Flood, Dean, School of Architecture, Woodbury University</a:t>
            </a:r>
            <a:endParaRPr b="1" sz="1900"/>
          </a:p>
          <a:p>
            <a:pPr indent="0" lvl="0" marL="0" marR="0" rtl="0" algn="l">
              <a:lnSpc>
                <a:spcPct val="115000"/>
              </a:lnSpc>
              <a:spcBef>
                <a:spcPts val="1000"/>
              </a:spcBef>
              <a:spcAft>
                <a:spcPts val="0"/>
              </a:spcAft>
              <a:buSzPts val="1800"/>
              <a:buNone/>
            </a:pPr>
            <a:r>
              <a:rPr b="1" lang="en-US" sz="1900"/>
              <a:t>1:40 PM - 1:45 PM - Closing Remarks and Networking </a:t>
            </a:r>
            <a:endParaRPr b="1" sz="1900"/>
          </a:p>
          <a:p>
            <a:pPr indent="0" lvl="0" marL="0" marR="0" rtl="0" algn="l">
              <a:lnSpc>
                <a:spcPct val="115000"/>
              </a:lnSpc>
              <a:spcBef>
                <a:spcPts val="1000"/>
              </a:spcBef>
              <a:spcAft>
                <a:spcPts val="0"/>
              </a:spcAft>
              <a:buSzPts val="1800"/>
              <a:buNone/>
            </a:pPr>
            <a:r>
              <a:rPr b="1" lang="en-US" sz="1900"/>
              <a:t>2 PM - 2:30 PM - Optional Tour - </a:t>
            </a:r>
            <a:r>
              <a:rPr lang="en-US" sz="1900"/>
              <a:t>Woodbury</a:t>
            </a:r>
            <a:r>
              <a:rPr lang="en-US" sz="1900"/>
              <a:t> University Solar Home </a:t>
            </a:r>
            <a:endParaRPr b="1" sz="1900"/>
          </a:p>
        </p:txBody>
      </p:sp>
      <p:pic>
        <p:nvPicPr>
          <p:cNvPr id="205" name="Google Shape;205;p2"/>
          <p:cNvPicPr preferRelativeResize="0"/>
          <p:nvPr/>
        </p:nvPicPr>
        <p:blipFill rotWithShape="1">
          <a:blip r:embed="rId3">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41b83b4efe_1_403"/>
          <p:cNvSpPr txBox="1"/>
          <p:nvPr>
            <p:ph idx="1" type="body"/>
          </p:nvPr>
        </p:nvSpPr>
        <p:spPr>
          <a:xfrm>
            <a:off x="58220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Nick Schultz</a:t>
            </a:r>
            <a:endParaRPr b="1" sz="2200"/>
          </a:p>
        </p:txBody>
      </p:sp>
      <p:sp>
        <p:nvSpPr>
          <p:cNvPr id="212" name="Google Shape;212;g341b83b4efe_1_403"/>
          <p:cNvSpPr txBox="1"/>
          <p:nvPr>
            <p:ph idx="3" type="body"/>
          </p:nvPr>
        </p:nvSpPr>
        <p:spPr>
          <a:xfrm>
            <a:off x="5822075" y="533500"/>
            <a:ext cx="6174900" cy="54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600"/>
              </a:spcAft>
              <a:buSzPts val="3613"/>
              <a:buNone/>
            </a:pPr>
            <a:r>
              <a:rPr lang="en-US" sz="1950">
                <a:highlight>
                  <a:srgbClr val="FFFFFF"/>
                </a:highlight>
                <a:latin typeface="Roboto"/>
                <a:ea typeface="Roboto"/>
                <a:cs typeface="Roboto"/>
                <a:sym typeface="Roboto"/>
              </a:rPr>
              <a:t>Assemblymember California Assembly District 44.</a:t>
            </a:r>
            <a:endParaRPr sz="3029"/>
          </a:p>
        </p:txBody>
      </p:sp>
      <p:sp>
        <p:nvSpPr>
          <p:cNvPr id="213" name="Google Shape;213;g341b83b4efe_1_403"/>
          <p:cNvSpPr txBox="1"/>
          <p:nvPr>
            <p:ph idx="4" type="body"/>
          </p:nvPr>
        </p:nvSpPr>
        <p:spPr>
          <a:xfrm>
            <a:off x="5822075" y="931000"/>
            <a:ext cx="5925300" cy="5490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400">
                <a:solidFill>
                  <a:srgbClr val="000000"/>
                </a:solidFill>
              </a:rPr>
              <a:t>Glendale, and surrounding communities). Elected in 2024, he was promptly tapped by Speaker Robert Rivas to serve as </a:t>
            </a:r>
            <a:r>
              <a:rPr b="1" lang="en-US" sz="1400">
                <a:solidFill>
                  <a:srgbClr val="000000"/>
                </a:solidFill>
              </a:rPr>
              <a:t>Chair of the Assembly Public Safety Committee</a:t>
            </a:r>
            <a:r>
              <a:rPr lang="en-US" sz="1400">
                <a:solidFill>
                  <a:srgbClr val="000000"/>
                </a:solidFill>
              </a:rPr>
              <a:t>. As Chair, he directs the committee's focus toward increasing community safety for all Californians and building a more equitable criminal justice system.</a:t>
            </a:r>
            <a:endParaRPr sz="1400">
              <a:solidFill>
                <a:srgbClr val="000000"/>
              </a:solidFill>
            </a:endParaRPr>
          </a:p>
          <a:p>
            <a:pPr indent="0" lvl="0" marL="0" rtl="0" algn="l">
              <a:lnSpc>
                <a:spcPct val="115000"/>
              </a:lnSpc>
              <a:spcBef>
                <a:spcPts val="1200"/>
              </a:spcBef>
              <a:spcAft>
                <a:spcPts val="0"/>
              </a:spcAft>
              <a:buNone/>
            </a:pPr>
            <a:r>
              <a:rPr lang="en-US" sz="1400">
                <a:solidFill>
                  <a:srgbClr val="000000"/>
                </a:solidFill>
              </a:rPr>
              <a:t>A former </a:t>
            </a:r>
            <a:r>
              <a:rPr b="1" lang="en-US" sz="1400">
                <a:solidFill>
                  <a:srgbClr val="000000"/>
                </a:solidFill>
              </a:rPr>
              <a:t>Deputy Attorney General</a:t>
            </a:r>
            <a:r>
              <a:rPr lang="en-US" sz="1400">
                <a:solidFill>
                  <a:srgbClr val="000000"/>
                </a:solidFill>
              </a:rPr>
              <a:t> with the California Department of Justice, Schultz prosecuted public corruption, human trafficking, and financial crimes, and established an innovative Post-Conviction Review Unit to address wrongful convictions.</a:t>
            </a:r>
            <a:endParaRPr sz="1400">
              <a:solidFill>
                <a:srgbClr val="000000"/>
              </a:solidFill>
            </a:endParaRPr>
          </a:p>
          <a:p>
            <a:pPr indent="0" lvl="0" marL="0" rtl="0" algn="l">
              <a:lnSpc>
                <a:spcPct val="115000"/>
              </a:lnSpc>
              <a:spcBef>
                <a:spcPts val="1200"/>
              </a:spcBef>
              <a:spcAft>
                <a:spcPts val="0"/>
              </a:spcAft>
              <a:buNone/>
            </a:pPr>
            <a:r>
              <a:rPr lang="en-US" sz="1400">
                <a:solidFill>
                  <a:srgbClr val="000000"/>
                </a:solidFill>
              </a:rPr>
              <a:t>Building on his public service career, Schultz was elected to the Burbank City Council in 2020, later serving as Mayor. During his tenure, he championed policies to combat homelessness, reduce crime, achieve carbon neutrality, and approve over 1,000 new units of low-income housing.</a:t>
            </a:r>
            <a:endParaRPr sz="1400">
              <a:solidFill>
                <a:srgbClr val="000000"/>
              </a:solidFill>
            </a:endParaRPr>
          </a:p>
          <a:p>
            <a:pPr indent="0" lvl="0" marL="0" rtl="0" algn="l">
              <a:lnSpc>
                <a:spcPct val="115000"/>
              </a:lnSpc>
              <a:spcBef>
                <a:spcPts val="1200"/>
              </a:spcBef>
              <a:spcAft>
                <a:spcPts val="0"/>
              </a:spcAft>
              <a:buNone/>
            </a:pPr>
            <a:r>
              <a:rPr lang="en-US" sz="1400">
                <a:solidFill>
                  <a:srgbClr val="000000"/>
                </a:solidFill>
              </a:rPr>
              <a:t>Assemblymember Schultz is the first in his working-class family to graduate from college, holding both a bachelor’s and law degree from the University of Oregon. He also serves as Policy Chair of the Progressive Legislative Caucus and is a member of the Assembly Committees on Budget, Natural Resources, and Utilities and Energy. He resides in Burbank with his wife, Allie, and their two children.</a:t>
            </a:r>
            <a:endParaRPr sz="1400">
              <a:solidFill>
                <a:srgbClr val="000000"/>
              </a:solidFill>
            </a:endParaRPr>
          </a:p>
          <a:p>
            <a:pPr indent="0" lvl="0" marL="0" rtl="0" algn="l">
              <a:lnSpc>
                <a:spcPct val="115000"/>
              </a:lnSpc>
              <a:spcBef>
                <a:spcPts val="1200"/>
              </a:spcBef>
              <a:spcAft>
                <a:spcPts val="0"/>
              </a:spcAft>
              <a:buSzPts val="2800"/>
              <a:buNone/>
            </a:pPr>
            <a:r>
              <a:t/>
            </a:r>
            <a:endParaRPr sz="1200">
              <a:solidFill>
                <a:srgbClr val="4B545C"/>
              </a:solidFill>
              <a:highlight>
                <a:srgbClr val="FFFFFF"/>
              </a:highlight>
              <a:latin typeface="Roboto"/>
              <a:ea typeface="Roboto"/>
              <a:cs typeface="Roboto"/>
              <a:sym typeface="Roboto"/>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14" name="Google Shape;214;g341b83b4efe_1_403"/>
          <p:cNvPicPr preferRelativeResize="0"/>
          <p:nvPr/>
        </p:nvPicPr>
        <p:blipFill rotWithShape="1">
          <a:blip r:embed="rId3">
            <a:alphaModFix/>
          </a:blip>
          <a:srcRect b="0" l="0" r="0" t="0"/>
          <a:stretch/>
        </p:blipFill>
        <p:spPr>
          <a:xfrm>
            <a:off x="11396377" y="6059991"/>
            <a:ext cx="652145" cy="652145"/>
          </a:xfrm>
          <a:prstGeom prst="rect">
            <a:avLst/>
          </a:prstGeom>
          <a:noFill/>
          <a:ln>
            <a:noFill/>
          </a:ln>
        </p:spPr>
      </p:pic>
      <p:pic>
        <p:nvPicPr>
          <p:cNvPr id="215" name="Google Shape;215;g341b83b4efe_1_403"/>
          <p:cNvPicPr preferRelativeResize="0"/>
          <p:nvPr/>
        </p:nvPicPr>
        <p:blipFill>
          <a:blip r:embed="rId4">
            <a:alphaModFix/>
          </a:blip>
          <a:stretch>
            <a:fillRect/>
          </a:stretch>
        </p:blipFill>
        <p:spPr>
          <a:xfrm>
            <a:off x="1252475" y="304725"/>
            <a:ext cx="4078125" cy="61171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341b83b4efe_1_428"/>
          <p:cNvSpPr txBox="1"/>
          <p:nvPr>
            <p:ph type="ctrTitle"/>
          </p:nvPr>
        </p:nvSpPr>
        <p:spPr>
          <a:xfrm>
            <a:off x="805200" y="1446750"/>
            <a:ext cx="10581600" cy="3315000"/>
          </a:xfrm>
          <a:prstGeom prst="rect">
            <a:avLst/>
          </a:prstGeom>
          <a:noFill/>
          <a:ln>
            <a:noFill/>
          </a:ln>
        </p:spPr>
        <p:txBody>
          <a:bodyPr anchorCtr="0" anchor="ctr" bIns="0" lIns="91425" spcFirstLastPara="1" rIns="91425" wrap="square" tIns="0">
            <a:noAutofit/>
          </a:bodyPr>
          <a:lstStyle/>
          <a:p>
            <a:pPr indent="0" lvl="0" marL="0" rtl="0" algn="r">
              <a:lnSpc>
                <a:spcPct val="90000"/>
              </a:lnSpc>
              <a:spcBef>
                <a:spcPts val="0"/>
              </a:spcBef>
              <a:spcAft>
                <a:spcPts val="0"/>
              </a:spcAft>
              <a:buSzPts val="3600"/>
              <a:buNone/>
            </a:pPr>
            <a:r>
              <a:rPr b="1" lang="en-US" sz="4800"/>
              <a:t>SoCal's Talent Pipeline: Converting Entertainment Skill Sets into Energy Sector Opportunities</a:t>
            </a:r>
            <a:endParaRPr i="1" sz="2300"/>
          </a:p>
        </p:txBody>
      </p:sp>
      <p:pic>
        <p:nvPicPr>
          <p:cNvPr id="222" name="Google Shape;222;g341b83b4efe_1_428"/>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3a6fcc4137f_0_189"/>
          <p:cNvSpPr txBox="1"/>
          <p:nvPr>
            <p:ph idx="1" type="body"/>
          </p:nvPr>
        </p:nvSpPr>
        <p:spPr>
          <a:xfrm>
            <a:off x="877325" y="1131850"/>
            <a:ext cx="10874100" cy="5039400"/>
          </a:xfrm>
          <a:prstGeom prst="rect">
            <a:avLst/>
          </a:prstGeom>
          <a:noFill/>
          <a:ln>
            <a:noFill/>
          </a:ln>
        </p:spPr>
        <p:txBody>
          <a:bodyPr anchorCtr="0" anchor="t" bIns="0" lIns="91425" spcFirstLastPara="1" rIns="91425" wrap="square" tIns="0">
            <a:noAutofit/>
          </a:bodyPr>
          <a:lstStyle/>
          <a:p>
            <a:pPr indent="0" lvl="0" marL="0" rtl="0" algn="l">
              <a:lnSpc>
                <a:spcPct val="150000"/>
              </a:lnSpc>
              <a:spcBef>
                <a:spcPts val="0"/>
              </a:spcBef>
              <a:spcAft>
                <a:spcPts val="0"/>
              </a:spcAft>
              <a:buNone/>
            </a:pPr>
            <a:r>
              <a:rPr b="1" lang="en-US" sz="2400"/>
              <a:t>Moderator - Tessa </a:t>
            </a:r>
            <a:r>
              <a:rPr b="1" lang="en-US" sz="2400"/>
              <a:t>Charnofsky</a:t>
            </a:r>
            <a:r>
              <a:rPr b="1" lang="en-US" sz="2400"/>
              <a:t>, Program Manager, SoCalREN</a:t>
            </a:r>
            <a:endParaRPr b="1" sz="2400"/>
          </a:p>
          <a:p>
            <a:pPr indent="0" lvl="0" marL="0" rtl="0" algn="l">
              <a:lnSpc>
                <a:spcPct val="150000"/>
              </a:lnSpc>
              <a:spcBef>
                <a:spcPts val="0"/>
              </a:spcBef>
              <a:spcAft>
                <a:spcPts val="0"/>
              </a:spcAft>
              <a:buSzPts val="1800"/>
              <a:buNone/>
            </a:pPr>
            <a:r>
              <a:rPr b="1" lang="en-US" sz="2400"/>
              <a:t>Panelists: </a:t>
            </a:r>
            <a:endParaRPr b="1" sz="2400"/>
          </a:p>
          <a:p>
            <a:pPr indent="-381000" lvl="0" marL="457200" rtl="0" algn="l">
              <a:lnSpc>
                <a:spcPct val="150000"/>
              </a:lnSpc>
              <a:spcBef>
                <a:spcPts val="0"/>
              </a:spcBef>
              <a:spcAft>
                <a:spcPts val="0"/>
              </a:spcAft>
              <a:buClr>
                <a:schemeClr val="dk1"/>
              </a:buClr>
              <a:buSzPts val="2400"/>
              <a:buFont typeface="Calibri"/>
              <a:buChar char="●"/>
            </a:pPr>
            <a:r>
              <a:rPr b="1" lang="en-US" sz="2400"/>
              <a:t>Kent Hayward, </a:t>
            </a:r>
            <a:r>
              <a:rPr b="1" i="1" lang="en-US" sz="2400">
                <a:solidFill>
                  <a:srgbClr val="8E4371"/>
                </a:solidFill>
              </a:rPr>
              <a:t>California State University Long Beach, and a co-founder of the Green Film School Alliance</a:t>
            </a:r>
            <a:endParaRPr b="1" i="1" sz="2400">
              <a:solidFill>
                <a:srgbClr val="8E4371"/>
              </a:solidFill>
            </a:endParaRPr>
          </a:p>
          <a:p>
            <a:pPr indent="-381000" lvl="0" marL="457200" rtl="0" algn="l">
              <a:lnSpc>
                <a:spcPct val="150000"/>
              </a:lnSpc>
              <a:spcBef>
                <a:spcPts val="0"/>
              </a:spcBef>
              <a:spcAft>
                <a:spcPts val="0"/>
              </a:spcAft>
              <a:buClr>
                <a:schemeClr val="dk1"/>
              </a:buClr>
              <a:buSzPts val="2400"/>
              <a:buFont typeface="Calibri"/>
              <a:buChar char="●"/>
            </a:pPr>
            <a:r>
              <a:rPr b="1" lang="en-US" sz="2400"/>
              <a:t>DeJon Ellis Jr, </a:t>
            </a:r>
            <a:r>
              <a:rPr b="1" i="1" lang="en-US" sz="2400">
                <a:solidFill>
                  <a:srgbClr val="8E4371"/>
                </a:solidFill>
              </a:rPr>
              <a:t>Business Manager, IATSE Local 80</a:t>
            </a:r>
            <a:endParaRPr b="1" i="1" sz="2400">
              <a:solidFill>
                <a:srgbClr val="8E4371"/>
              </a:solidFill>
            </a:endParaRPr>
          </a:p>
          <a:p>
            <a:pPr indent="-381000" lvl="0" marL="457200" rtl="0" algn="l">
              <a:lnSpc>
                <a:spcPct val="150000"/>
              </a:lnSpc>
              <a:spcBef>
                <a:spcPts val="0"/>
              </a:spcBef>
              <a:spcAft>
                <a:spcPts val="0"/>
              </a:spcAft>
              <a:buClr>
                <a:schemeClr val="dk1"/>
              </a:buClr>
              <a:buSzPts val="2400"/>
              <a:buFont typeface="Calibri"/>
              <a:buChar char="●"/>
            </a:pPr>
            <a:r>
              <a:rPr b="1" lang="en-US" sz="2400"/>
              <a:t>Adam Ereth, PhD </a:t>
            </a:r>
            <a:r>
              <a:rPr b="1" i="1" lang="en-US" sz="2400">
                <a:solidFill>
                  <a:srgbClr val="8E4371"/>
                </a:solidFill>
              </a:rPr>
              <a:t>Ereth Environmental and co-founder of SPEC</a:t>
            </a:r>
            <a:endParaRPr b="1" i="1" sz="2400">
              <a:solidFill>
                <a:srgbClr val="8E4371"/>
              </a:solidFill>
            </a:endParaRPr>
          </a:p>
          <a:p>
            <a:pPr indent="-381000" lvl="0" marL="457200" rtl="0" algn="l">
              <a:lnSpc>
                <a:spcPct val="150000"/>
              </a:lnSpc>
              <a:spcBef>
                <a:spcPts val="0"/>
              </a:spcBef>
              <a:spcAft>
                <a:spcPts val="0"/>
              </a:spcAft>
              <a:buClr>
                <a:schemeClr val="dk1"/>
              </a:buClr>
              <a:buSzPts val="2400"/>
              <a:buFont typeface="Calibri"/>
              <a:buChar char="●"/>
            </a:pPr>
            <a:r>
              <a:rPr b="1" lang="en-US" sz="2400"/>
              <a:t>Justin Broederdorf, </a:t>
            </a:r>
            <a:r>
              <a:rPr b="1" i="1" lang="en-US" sz="2400">
                <a:solidFill>
                  <a:srgbClr val="8E4371"/>
                </a:solidFill>
              </a:rPr>
              <a:t>Vice President, Facilities &amp; Backlot Operations at Sony Pictures Entertainment</a:t>
            </a:r>
            <a:endParaRPr b="1" sz="2400"/>
          </a:p>
          <a:p>
            <a:pPr indent="0" lvl="0" marL="0" rtl="0" algn="l">
              <a:lnSpc>
                <a:spcPct val="150000"/>
              </a:lnSpc>
              <a:spcBef>
                <a:spcPts val="0"/>
              </a:spcBef>
              <a:spcAft>
                <a:spcPts val="0"/>
              </a:spcAft>
              <a:buSzPts val="1800"/>
              <a:buNone/>
            </a:pPr>
            <a:r>
              <a:t/>
            </a:r>
            <a:endParaRPr b="1" i="1">
              <a:solidFill>
                <a:srgbClr val="8E4371"/>
              </a:solidFill>
            </a:endParaRPr>
          </a:p>
        </p:txBody>
      </p:sp>
      <p:sp>
        <p:nvSpPr>
          <p:cNvPr id="229" name="Google Shape;229;g3a6fcc4137f_0_189"/>
          <p:cNvSpPr txBox="1"/>
          <p:nvPr>
            <p:ph type="title"/>
          </p:nvPr>
        </p:nvSpPr>
        <p:spPr>
          <a:xfrm>
            <a:off x="975360" y="365760"/>
            <a:ext cx="10515600" cy="579900"/>
          </a:xfrm>
          <a:prstGeom prst="rect">
            <a:avLst/>
          </a:prstGeom>
          <a:noFill/>
          <a:ln>
            <a:noFill/>
          </a:ln>
        </p:spPr>
        <p:txBody>
          <a:bodyPr anchorCtr="0" anchor="t" bIns="0" lIns="91425" spcFirstLastPara="1" rIns="91425" wrap="square" tIns="0">
            <a:noAutofit/>
          </a:bodyPr>
          <a:lstStyle/>
          <a:p>
            <a:pPr indent="0" lvl="0" marL="0" marR="0" rtl="0" algn="l">
              <a:lnSpc>
                <a:spcPct val="90000"/>
              </a:lnSpc>
              <a:spcBef>
                <a:spcPts val="0"/>
              </a:spcBef>
              <a:spcAft>
                <a:spcPts val="0"/>
              </a:spcAft>
              <a:buSzPts val="1800"/>
              <a:buNone/>
            </a:pPr>
            <a:r>
              <a:rPr lang="en-US" sz="4000">
                <a:extLst>
                  <a:ext uri="http://customooxmlschemas.google.com/">
                    <go:slidesCustomData xmlns:go="http://customooxmlschemas.google.com/" textRoundtripDataId="0"/>
                  </a:ext>
                </a:extLst>
              </a:rPr>
              <a:t>Meet the </a:t>
            </a:r>
            <a:r>
              <a:rPr lang="en-US" sz="4000"/>
              <a:t>Experts!</a:t>
            </a:r>
            <a:endParaRPr sz="4000"/>
          </a:p>
        </p:txBody>
      </p:sp>
      <p:pic>
        <p:nvPicPr>
          <p:cNvPr id="230" name="Google Shape;230;g3a6fcc4137f_0_189"/>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a6d2586fc9_0_11"/>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Kent Hayward </a:t>
            </a:r>
            <a:endParaRPr b="1" sz="2200"/>
          </a:p>
        </p:txBody>
      </p:sp>
      <p:sp>
        <p:nvSpPr>
          <p:cNvPr id="237" name="Google Shape;237;g3a6d2586fc9_0_11"/>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600"/>
              </a:spcAft>
              <a:buSzPts val="3613"/>
              <a:buNone/>
            </a:pPr>
            <a:r>
              <a:rPr lang="en-US" sz="2129"/>
              <a:t>Filmmaker, Professor of Production </a:t>
            </a:r>
            <a:endParaRPr sz="2129"/>
          </a:p>
        </p:txBody>
      </p:sp>
      <p:sp>
        <p:nvSpPr>
          <p:cNvPr id="238" name="Google Shape;238;g3a6d2586fc9_0_11"/>
          <p:cNvSpPr txBox="1"/>
          <p:nvPr>
            <p:ph idx="4" type="body"/>
          </p:nvPr>
        </p:nvSpPr>
        <p:spPr>
          <a:xfrm>
            <a:off x="6123225" y="1111675"/>
            <a:ext cx="5925300" cy="5490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800">
              <a:solidFill>
                <a:srgbClr val="000000"/>
              </a:solidFill>
              <a:latin typeface="Poppins"/>
              <a:ea typeface="Poppins"/>
              <a:cs typeface="Poppins"/>
              <a:sym typeface="Poppins"/>
            </a:endParaRPr>
          </a:p>
          <a:p>
            <a:pPr indent="0" lvl="0" marL="0" rtl="0" algn="l">
              <a:lnSpc>
                <a:spcPct val="125000"/>
              </a:lnSpc>
              <a:spcBef>
                <a:spcPts val="0"/>
              </a:spcBef>
              <a:spcAft>
                <a:spcPts val="0"/>
              </a:spcAft>
              <a:buNone/>
            </a:pPr>
            <a:r>
              <a:rPr b="1" lang="en-US" sz="1800">
                <a:solidFill>
                  <a:srgbClr val="000000"/>
                </a:solidFill>
                <a:highlight>
                  <a:srgbClr val="FFFFFF"/>
                </a:highlight>
              </a:rPr>
              <a:t>Kent Hayward</a:t>
            </a:r>
            <a:r>
              <a:rPr lang="en-US" sz="1800">
                <a:solidFill>
                  <a:srgbClr val="000000"/>
                </a:solidFill>
                <a:highlight>
                  <a:srgbClr val="FFFFFF"/>
                </a:highlight>
              </a:rPr>
              <a:t> is a filmmaker, professor of production at California State University Long Beach, and a co-founder of the Green Film School Alliance. His book </a:t>
            </a:r>
            <a:r>
              <a:rPr i="1" lang="en-US" sz="1800">
                <a:solidFill>
                  <a:srgbClr val="000000"/>
                </a:solidFill>
                <a:highlight>
                  <a:srgbClr val="FFFFFF"/>
                </a:highlight>
              </a:rPr>
              <a:t>Green Filmmaking: A Guide to Sustainable Movie Production</a:t>
            </a:r>
            <a:r>
              <a:rPr lang="en-US" sz="1800">
                <a:solidFill>
                  <a:srgbClr val="000000"/>
                </a:solidFill>
                <a:highlight>
                  <a:srgbClr val="FFFFFF"/>
                </a:highlight>
              </a:rPr>
              <a:t> (Routledge, 2025) is the first text of its kind for film and media production. He earned his BA at the University of Wisconsin-Madison and his MFA at the California Institute of the Arts. Previously, Hayward worked in visual effects and editorial on films including </a:t>
            </a:r>
            <a:r>
              <a:rPr i="1" lang="en-US" sz="1800">
                <a:solidFill>
                  <a:srgbClr val="000000"/>
                </a:solidFill>
                <a:highlight>
                  <a:srgbClr val="FFFFFF"/>
                </a:highlight>
              </a:rPr>
              <a:t>Inception, Terminator 3</a:t>
            </a:r>
            <a:r>
              <a:rPr lang="en-US" sz="1800">
                <a:solidFill>
                  <a:srgbClr val="000000"/>
                </a:solidFill>
                <a:highlight>
                  <a:srgbClr val="FFFFFF"/>
                </a:highlight>
              </a:rPr>
              <a:t>, and TV shows for NBC Universal, SyFy, and Lifetime. Hayward's projects include </a:t>
            </a:r>
            <a:r>
              <a:rPr i="1" lang="en-US" sz="1800">
                <a:solidFill>
                  <a:srgbClr val="000000"/>
                </a:solidFill>
                <a:highlight>
                  <a:srgbClr val="FFFFFF"/>
                </a:highlight>
              </a:rPr>
              <a:t>Lunar Estates, Homestead Artifact, August</a:t>
            </a:r>
            <a:r>
              <a:rPr lang="en-US" sz="1800">
                <a:solidFill>
                  <a:srgbClr val="000000"/>
                </a:solidFill>
                <a:highlight>
                  <a:srgbClr val="FFFFFF"/>
                </a:highlight>
              </a:rPr>
              <a:t>, and </a:t>
            </a:r>
            <a:r>
              <a:rPr i="1" lang="en-US" sz="1800">
                <a:solidFill>
                  <a:srgbClr val="000000"/>
                </a:solidFill>
                <a:highlight>
                  <a:srgbClr val="FFFFFF"/>
                </a:highlight>
              </a:rPr>
              <a:t>Sunset to Sunset</a:t>
            </a:r>
            <a:r>
              <a:rPr lang="en-US" sz="1800">
                <a:solidFill>
                  <a:srgbClr val="000000"/>
                </a:solidFill>
                <a:highlight>
                  <a:srgbClr val="FFFFFF"/>
                </a:highlight>
              </a:rPr>
              <a:t>. Currently, Hayward is working on an essay film called </a:t>
            </a:r>
            <a:r>
              <a:rPr i="1" lang="en-US" sz="1800">
                <a:solidFill>
                  <a:srgbClr val="000000"/>
                </a:solidFill>
                <a:highlight>
                  <a:srgbClr val="FFFFFF"/>
                </a:highlight>
              </a:rPr>
              <a:t>Footprint</a:t>
            </a:r>
            <a:r>
              <a:rPr lang="en-US" sz="1800">
                <a:solidFill>
                  <a:srgbClr val="000000"/>
                </a:solidFill>
                <a:highlight>
                  <a:srgbClr val="FFFFFF"/>
                </a:highlight>
              </a:rPr>
              <a:t>, about what we leave behind.</a:t>
            </a:r>
            <a:endParaRPr sz="1800"/>
          </a:p>
          <a:p>
            <a:pPr indent="0" lvl="0" marL="0" rtl="0" algn="l">
              <a:lnSpc>
                <a:spcPct val="115000"/>
              </a:lnSpc>
              <a:spcBef>
                <a:spcPts val="600"/>
              </a:spcBef>
              <a:spcAft>
                <a:spcPts val="0"/>
              </a:spcAft>
              <a:buSzPts val="2800"/>
              <a:buNone/>
            </a:pPr>
            <a:r>
              <a:t/>
            </a:r>
            <a:endParaRPr b="1" sz="1900">
              <a:solidFill>
                <a:srgbClr val="1A191A"/>
              </a:solidFill>
              <a:highlight>
                <a:srgbClr val="FFFFFF"/>
              </a:highlight>
              <a:latin typeface="Montserrat"/>
              <a:ea typeface="Montserrat"/>
              <a:cs typeface="Montserrat"/>
              <a:sym typeface="Montserrat"/>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39" name="Google Shape;239;g3a6d2586fc9_0_11"/>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240" name="Google Shape;240;g3a6d2586fc9_0_11" title="Kent Hayward Photo BW.png"/>
          <p:cNvPicPr preferRelativeResize="0"/>
          <p:nvPr/>
        </p:nvPicPr>
        <p:blipFill>
          <a:blip r:embed="rId4">
            <a:alphaModFix/>
          </a:blip>
          <a:stretch>
            <a:fillRect/>
          </a:stretch>
        </p:blipFill>
        <p:spPr>
          <a:xfrm>
            <a:off x="984475" y="1111675"/>
            <a:ext cx="4757975" cy="48879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3a6d2586fc9_0_40"/>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DeJon Ellis Jr.</a:t>
            </a:r>
            <a:endParaRPr b="1" sz="2200"/>
          </a:p>
        </p:txBody>
      </p:sp>
      <p:sp>
        <p:nvSpPr>
          <p:cNvPr id="247" name="Google Shape;247;g3a6d2586fc9_0_40"/>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600"/>
              </a:spcAft>
              <a:buSzPts val="3613"/>
              <a:buNone/>
            </a:pPr>
            <a:r>
              <a:rPr lang="en-US" sz="2129"/>
              <a:t>Business Manager, IATSE Local 80</a:t>
            </a:r>
            <a:endParaRPr sz="2129"/>
          </a:p>
        </p:txBody>
      </p:sp>
      <p:sp>
        <p:nvSpPr>
          <p:cNvPr id="248" name="Google Shape;248;g3a6d2586fc9_0_40"/>
          <p:cNvSpPr txBox="1"/>
          <p:nvPr>
            <p:ph idx="4" type="body"/>
          </p:nvPr>
        </p:nvSpPr>
        <p:spPr>
          <a:xfrm>
            <a:off x="6123225" y="1111675"/>
            <a:ext cx="5925300" cy="5490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sz="1850">
                <a:solidFill>
                  <a:srgbClr val="000000"/>
                </a:solidFill>
              </a:rPr>
              <a:t>Los Angeles native DeJon Ellis Jr. has been a Member of IATSE Local 80 for 30 years and is currently serving his 2nd term as its’ Business Manager representing Grips, Crafts Service and Medics in the Film/Television Industry. He worked in the field as a Grip for 26 years and has worked on various projects, from feature films to prime-time television and music videos.</a:t>
            </a:r>
            <a:endParaRPr sz="1850">
              <a:solidFill>
                <a:srgbClr val="000000"/>
              </a:solidFill>
            </a:endParaRPr>
          </a:p>
          <a:p>
            <a:pPr indent="0" lvl="0" marL="0" rtl="0" algn="l">
              <a:lnSpc>
                <a:spcPct val="125000"/>
              </a:lnSpc>
              <a:spcBef>
                <a:spcPts val="0"/>
              </a:spcBef>
              <a:spcAft>
                <a:spcPts val="0"/>
              </a:spcAft>
              <a:buNone/>
            </a:pPr>
            <a:r>
              <a:t/>
            </a:r>
            <a:endParaRPr sz="1850">
              <a:solidFill>
                <a:srgbClr val="000000"/>
              </a:solidFill>
            </a:endParaRPr>
          </a:p>
          <a:p>
            <a:pPr indent="0" lvl="0" marL="0" rtl="0" algn="l">
              <a:lnSpc>
                <a:spcPct val="125000"/>
              </a:lnSpc>
              <a:spcBef>
                <a:spcPts val="0"/>
              </a:spcBef>
              <a:spcAft>
                <a:spcPts val="0"/>
              </a:spcAft>
              <a:buNone/>
            </a:pPr>
            <a:r>
              <a:rPr lang="en-US" sz="1850">
                <a:solidFill>
                  <a:srgbClr val="000000"/>
                </a:solidFill>
              </a:rPr>
              <a:t>Known for his no-nonsense approach and unwavering commitment to his membership, he is a steady advocate for Local 80 members navigating a rapidly changing Industry landscape. DeJon continues to advocate for Local 80 members as the industry evolves, ensuring their skills and contributions remain essential in a more sustainable future.</a:t>
            </a:r>
            <a:endParaRPr sz="1850">
              <a:solidFill>
                <a:srgbClr val="000000"/>
              </a:solidFill>
            </a:endParaRPr>
          </a:p>
          <a:p>
            <a:pPr indent="0" lvl="0" marL="0" rtl="0" algn="l">
              <a:lnSpc>
                <a:spcPct val="125000"/>
              </a:lnSpc>
              <a:spcBef>
                <a:spcPts val="0"/>
              </a:spcBef>
              <a:spcAft>
                <a:spcPts val="0"/>
              </a:spcAft>
              <a:buNone/>
            </a:pPr>
            <a:r>
              <a:t/>
            </a:r>
            <a:endParaRPr sz="1550">
              <a:solidFill>
                <a:srgbClr val="000000"/>
              </a:solidFill>
              <a:latin typeface="Poppins"/>
              <a:ea typeface="Poppins"/>
              <a:cs typeface="Poppins"/>
              <a:sym typeface="Poppins"/>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49" name="Google Shape;249;g3a6d2586fc9_0_40"/>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250" name="Google Shape;250;g3a6d2586fc9_0_40" title="Blue Jacket Headshot.jpg"/>
          <p:cNvPicPr preferRelativeResize="0"/>
          <p:nvPr/>
        </p:nvPicPr>
        <p:blipFill>
          <a:blip r:embed="rId4">
            <a:alphaModFix/>
          </a:blip>
          <a:stretch>
            <a:fillRect/>
          </a:stretch>
        </p:blipFill>
        <p:spPr>
          <a:xfrm>
            <a:off x="1012216" y="683550"/>
            <a:ext cx="4776933" cy="5490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3a6d2586fc9_0_50"/>
          <p:cNvSpPr txBox="1"/>
          <p:nvPr>
            <p:ph idx="1" type="body"/>
          </p:nvPr>
        </p:nvSpPr>
        <p:spPr>
          <a:xfrm>
            <a:off x="5109574" y="155369"/>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Adam Ereth, PhD </a:t>
            </a:r>
            <a:endParaRPr b="1" sz="2200"/>
          </a:p>
        </p:txBody>
      </p:sp>
      <p:sp>
        <p:nvSpPr>
          <p:cNvPr id="257" name="Google Shape;257;g3a6d2586fc9_0_50"/>
          <p:cNvSpPr txBox="1"/>
          <p:nvPr>
            <p:ph idx="3" type="body"/>
          </p:nvPr>
        </p:nvSpPr>
        <p:spPr>
          <a:xfrm>
            <a:off x="5109575" y="504569"/>
            <a:ext cx="5618100" cy="545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600"/>
              </a:spcAft>
              <a:buSzPct val="169704"/>
              <a:buNone/>
            </a:pPr>
            <a:r>
              <a:rPr lang="en-US" sz="2129"/>
              <a:t>Founder, Ereth Environmental + Executive Director, Someone Cares (OC) </a:t>
            </a:r>
            <a:endParaRPr sz="2129"/>
          </a:p>
        </p:txBody>
      </p:sp>
      <p:sp>
        <p:nvSpPr>
          <p:cNvPr id="258" name="Google Shape;258;g3a6d2586fc9_0_50"/>
          <p:cNvSpPr txBox="1"/>
          <p:nvPr>
            <p:ph idx="4" type="body"/>
          </p:nvPr>
        </p:nvSpPr>
        <p:spPr>
          <a:xfrm>
            <a:off x="5109575" y="965300"/>
            <a:ext cx="6811800" cy="5619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350">
                <a:solidFill>
                  <a:srgbClr val="000000"/>
                </a:solidFill>
              </a:rPr>
              <a:t>Adam leads Ereth Environmental LLC, a California registered environmental consulting and management firm specialized in environmental education and curriculum development; environmental program development and strategic planning; non-profit impact and systems change; corporate and government climate change/sustainability action plans; and sustainable production planning and executive training for the entertainment industry. Adam’s career demonstrates a dedication to high-impact roles and projects, including: </a:t>
            </a:r>
            <a:endParaRPr sz="1350">
              <a:solidFill>
                <a:srgbClr val="000000"/>
              </a:solidFill>
            </a:endParaRPr>
          </a:p>
          <a:p>
            <a:pPr indent="0" lvl="0" marL="0" rtl="0" algn="l">
              <a:lnSpc>
                <a:spcPct val="115000"/>
              </a:lnSpc>
              <a:spcBef>
                <a:spcPts val="0"/>
              </a:spcBef>
              <a:spcAft>
                <a:spcPts val="0"/>
              </a:spcAft>
              <a:buNone/>
            </a:pPr>
            <a:r>
              <a:t/>
            </a:r>
            <a:endParaRPr b="1"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Non-profit Executive Director with recognition as 2021 “Outstanding Non-Profit” by the California State Assembly 74th District, and 2022 non-profit recognition from the CA State Senate 37th District,</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Environmental Health Manager for State Air Quality programs, including being awarded South Carolina’s first U.S. Department of Education Green Ribbon School designation, </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Orange County Board of Supervisors Policy Advisor for Sustainability and Transportation,</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Author of the Orange County Climate and Sustainability Action Plan framework, and co-author of the John Wayne Airport “Fly Friendly” emissions reduction program,</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Author of “Economic Development, Political Processes and Climate Change Adaptation in the Solomon Islands” </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Mayor’s appointee and Chair of the Costa Mesa Planning Commission, </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Professor of Geographic Sciences at several colleges,</a:t>
            </a:r>
            <a:endParaRPr sz="1350">
              <a:solidFill>
                <a:srgbClr val="000000"/>
              </a:solidFill>
            </a:endParaRPr>
          </a:p>
          <a:p>
            <a:pPr indent="-314325" lvl="0" marL="457200" rtl="0" algn="l">
              <a:lnSpc>
                <a:spcPct val="100000"/>
              </a:lnSpc>
              <a:spcBef>
                <a:spcPts val="0"/>
              </a:spcBef>
              <a:spcAft>
                <a:spcPts val="0"/>
              </a:spcAft>
              <a:buClr>
                <a:srgbClr val="000000"/>
              </a:buClr>
              <a:buSzPts val="1350"/>
              <a:buChar char="●"/>
            </a:pPr>
            <a:r>
              <a:rPr lang="en-US" sz="1350">
                <a:solidFill>
                  <a:srgbClr val="000000"/>
                </a:solidFill>
              </a:rPr>
              <a:t>Flagship Director of Sustainability and Engagement for the Producers Guild of America, and more. </a:t>
            </a:r>
            <a:endParaRPr sz="2250">
              <a:solidFill>
                <a:srgbClr val="000000"/>
              </a:solidFill>
            </a:endParaRPr>
          </a:p>
          <a:p>
            <a:pPr indent="0" lvl="0" marL="0" rtl="0" algn="l">
              <a:lnSpc>
                <a:spcPct val="125000"/>
              </a:lnSpc>
              <a:spcBef>
                <a:spcPts val="0"/>
              </a:spcBef>
              <a:spcAft>
                <a:spcPts val="0"/>
              </a:spcAft>
              <a:buNone/>
            </a:pPr>
            <a:r>
              <a:t/>
            </a:r>
            <a:endParaRPr sz="1550">
              <a:solidFill>
                <a:srgbClr val="000000"/>
              </a:solidFill>
              <a:latin typeface="Poppins"/>
              <a:ea typeface="Poppins"/>
              <a:cs typeface="Poppins"/>
              <a:sym typeface="Poppins"/>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59" name="Google Shape;259;g3a6d2586fc9_0_50"/>
          <p:cNvPicPr preferRelativeResize="0"/>
          <p:nvPr/>
        </p:nvPicPr>
        <p:blipFill rotWithShape="1">
          <a:blip r:embed="rId3">
            <a:alphaModFix/>
          </a:blip>
          <a:srcRect b="0" l="0" r="0" t="0"/>
          <a:stretch/>
        </p:blipFill>
        <p:spPr>
          <a:xfrm>
            <a:off x="11539852" y="6008116"/>
            <a:ext cx="652145" cy="652145"/>
          </a:xfrm>
          <a:prstGeom prst="rect">
            <a:avLst/>
          </a:prstGeom>
          <a:noFill/>
          <a:ln>
            <a:noFill/>
          </a:ln>
        </p:spPr>
      </p:pic>
      <p:pic>
        <p:nvPicPr>
          <p:cNvPr id="260" name="Google Shape;260;g3a6d2586fc9_0_50"/>
          <p:cNvPicPr preferRelativeResize="0"/>
          <p:nvPr/>
        </p:nvPicPr>
        <p:blipFill>
          <a:blip r:embed="rId4">
            <a:alphaModFix/>
          </a:blip>
          <a:stretch>
            <a:fillRect/>
          </a:stretch>
        </p:blipFill>
        <p:spPr>
          <a:xfrm>
            <a:off x="934475" y="1610999"/>
            <a:ext cx="3495600" cy="36360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a6d2586fc9_0_29"/>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Justin Broederdorf,</a:t>
            </a:r>
            <a:endParaRPr b="1" sz="2200"/>
          </a:p>
        </p:txBody>
      </p:sp>
      <p:sp>
        <p:nvSpPr>
          <p:cNvPr id="267" name="Google Shape;267;g3a6d2586fc9_0_29"/>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600"/>
              </a:spcAft>
              <a:buSzPct val="169704"/>
              <a:buNone/>
            </a:pPr>
            <a:r>
              <a:rPr lang="en-US" sz="2129"/>
              <a:t>Vice President, Facilities &amp; Backlot at Sony Pictures Entertainment</a:t>
            </a:r>
            <a:endParaRPr sz="2129"/>
          </a:p>
        </p:txBody>
      </p:sp>
      <p:sp>
        <p:nvSpPr>
          <p:cNvPr id="268" name="Google Shape;268;g3a6d2586fc9_0_29"/>
          <p:cNvSpPr txBox="1"/>
          <p:nvPr>
            <p:ph idx="4" type="body"/>
          </p:nvPr>
        </p:nvSpPr>
        <p:spPr>
          <a:xfrm>
            <a:off x="6123225" y="1111675"/>
            <a:ext cx="5925300" cy="5490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000000"/>
              </a:buClr>
              <a:buSzPts val="2000"/>
              <a:buFont typeface="Arial"/>
              <a:buNone/>
            </a:pPr>
            <a:r>
              <a:t/>
            </a:r>
            <a:endParaRPr sz="1550">
              <a:solidFill>
                <a:srgbClr val="000000"/>
              </a:solidFill>
              <a:latin typeface="Poppins"/>
              <a:ea typeface="Poppins"/>
              <a:cs typeface="Poppins"/>
              <a:sym typeface="Poppins"/>
            </a:endParaRPr>
          </a:p>
          <a:p>
            <a:pPr indent="0" lvl="0" marL="0" rtl="0" algn="l">
              <a:lnSpc>
                <a:spcPct val="125000"/>
              </a:lnSpc>
              <a:spcBef>
                <a:spcPts val="0"/>
              </a:spcBef>
              <a:spcAft>
                <a:spcPts val="0"/>
              </a:spcAft>
              <a:buNone/>
            </a:pPr>
            <a:r>
              <a:rPr lang="en-US" sz="1850">
                <a:solidFill>
                  <a:srgbClr val="000000"/>
                </a:solidFill>
              </a:rPr>
              <a:t>Justin serves as the Vice President of Facilities &amp; Backlot Operations at Sony Pictures Entertainment. In this high-level operational role, he is responsible for managing the massive physical infrastructure and real estate of the studio, which includes sound stages, offices, and utility systems. </a:t>
            </a:r>
            <a:endParaRPr sz="1850">
              <a:solidFill>
                <a:srgbClr val="000000"/>
              </a:solidFill>
            </a:endParaRPr>
          </a:p>
          <a:p>
            <a:pPr indent="0" lvl="0" marL="0" rtl="0" algn="l">
              <a:lnSpc>
                <a:spcPct val="125000"/>
              </a:lnSpc>
              <a:spcBef>
                <a:spcPts val="0"/>
              </a:spcBef>
              <a:spcAft>
                <a:spcPts val="0"/>
              </a:spcAft>
              <a:buNone/>
            </a:pPr>
            <a:r>
              <a:t/>
            </a:r>
            <a:endParaRPr sz="1850">
              <a:solidFill>
                <a:srgbClr val="000000"/>
              </a:solidFill>
            </a:endParaRPr>
          </a:p>
          <a:p>
            <a:pPr indent="0" lvl="0" marL="0" rtl="0" algn="l">
              <a:lnSpc>
                <a:spcPct val="125000"/>
              </a:lnSpc>
              <a:spcBef>
                <a:spcPts val="0"/>
              </a:spcBef>
              <a:spcAft>
                <a:spcPts val="0"/>
              </a:spcAft>
              <a:buNone/>
            </a:pPr>
            <a:r>
              <a:rPr lang="en-US" sz="1850">
                <a:solidFill>
                  <a:srgbClr val="000000"/>
                </a:solidFill>
              </a:rPr>
              <a:t>Justin possesses: </a:t>
            </a:r>
            <a:endParaRPr sz="1850">
              <a:solidFill>
                <a:srgbClr val="000000"/>
              </a:solidFill>
            </a:endParaRPr>
          </a:p>
          <a:p>
            <a:pPr indent="-346075" lvl="0" marL="457200" rtl="0" algn="l">
              <a:lnSpc>
                <a:spcPct val="125000"/>
              </a:lnSpc>
              <a:spcBef>
                <a:spcPts val="0"/>
              </a:spcBef>
              <a:spcAft>
                <a:spcPts val="0"/>
              </a:spcAft>
              <a:buClr>
                <a:srgbClr val="000000"/>
              </a:buClr>
              <a:buSzPts val="1850"/>
              <a:buChar char="●"/>
            </a:pPr>
            <a:r>
              <a:rPr lang="en-US" sz="1850">
                <a:solidFill>
                  <a:srgbClr val="000000"/>
                </a:solidFill>
              </a:rPr>
              <a:t>9 years experience between Sony &amp; Paramount Movie/Television Studios </a:t>
            </a:r>
            <a:endParaRPr sz="1850">
              <a:solidFill>
                <a:srgbClr val="000000"/>
              </a:solidFill>
            </a:endParaRPr>
          </a:p>
          <a:p>
            <a:pPr indent="-346075" lvl="0" marL="457200" rtl="0" algn="l">
              <a:lnSpc>
                <a:spcPct val="125000"/>
              </a:lnSpc>
              <a:spcBef>
                <a:spcPts val="0"/>
              </a:spcBef>
              <a:spcAft>
                <a:spcPts val="0"/>
              </a:spcAft>
              <a:buClr>
                <a:srgbClr val="000000"/>
              </a:buClr>
              <a:buSzPts val="1850"/>
              <a:buChar char="●"/>
            </a:pPr>
            <a:r>
              <a:rPr lang="en-US" sz="1850">
                <a:solidFill>
                  <a:srgbClr val="000000"/>
                </a:solidFill>
              </a:rPr>
              <a:t>12 years experience in Manufacturing </a:t>
            </a:r>
            <a:endParaRPr sz="1850">
              <a:solidFill>
                <a:srgbClr val="000000"/>
              </a:solidFill>
            </a:endParaRPr>
          </a:p>
          <a:p>
            <a:pPr indent="-346075" lvl="0" marL="457200" rtl="0" algn="l">
              <a:lnSpc>
                <a:spcPct val="125000"/>
              </a:lnSpc>
              <a:spcBef>
                <a:spcPts val="0"/>
              </a:spcBef>
              <a:spcAft>
                <a:spcPts val="0"/>
              </a:spcAft>
              <a:buClr>
                <a:srgbClr val="000000"/>
              </a:buClr>
              <a:buSzPts val="1850"/>
              <a:buChar char="●"/>
            </a:pPr>
            <a:r>
              <a:rPr lang="en-US" sz="1850">
                <a:solidFill>
                  <a:srgbClr val="000000"/>
                </a:solidFill>
              </a:rPr>
              <a:t>Focus areas of Operations, Maintenance, Capital Projects, and Energy Reduction</a:t>
            </a:r>
            <a:endParaRPr sz="1850">
              <a:solidFill>
                <a:srgbClr val="000000"/>
              </a:solidFill>
            </a:endParaRPr>
          </a:p>
          <a:p>
            <a:pPr indent="0" lvl="0" marL="0" rtl="0" algn="l">
              <a:lnSpc>
                <a:spcPct val="125000"/>
              </a:lnSpc>
              <a:spcBef>
                <a:spcPts val="0"/>
              </a:spcBef>
              <a:spcAft>
                <a:spcPts val="0"/>
              </a:spcAft>
              <a:buNone/>
            </a:pPr>
            <a:r>
              <a:t/>
            </a:r>
            <a:endParaRPr sz="1550">
              <a:solidFill>
                <a:srgbClr val="000000"/>
              </a:solidFill>
              <a:latin typeface="Poppins"/>
              <a:ea typeface="Poppins"/>
              <a:cs typeface="Poppins"/>
              <a:sym typeface="Poppins"/>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69" name="Google Shape;269;g3a6d2586fc9_0_29"/>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descr="A person in a suit&#10;&#10;AI-generated content may be incorrect." id="270" name="Google Shape;270;g3a6d2586fc9_0_29"/>
          <p:cNvPicPr preferRelativeResize="0"/>
          <p:nvPr>
            <p:ph idx="1" type="body"/>
          </p:nvPr>
        </p:nvPicPr>
        <p:blipFill rotWithShape="1">
          <a:blip r:embed="rId4">
            <a:alphaModFix/>
          </a:blip>
          <a:srcRect b="8307" l="0" r="0" t="0"/>
          <a:stretch/>
        </p:blipFill>
        <p:spPr>
          <a:xfrm>
            <a:off x="1171326" y="608475"/>
            <a:ext cx="4221900" cy="57993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2020-11-24T20:47:29Z</dcterms:created>
  <dc:creator>Rodgers, Becca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0x01010013474B7ECB39424A9ACC0E55C5DA25A3</vt:lpwstr>
  </property>
  <property fmtid="{D5CDD505-2E9C-101B-9397-08002B2CF9AE}" pid="3" name="Order">
    <vt:r8>89500.0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